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4" r:id="rId1"/>
  </p:sldMasterIdLst>
  <p:notesMasterIdLst>
    <p:notesMasterId r:id="rId42"/>
  </p:notesMasterIdLst>
  <p:handoutMasterIdLst>
    <p:handoutMasterId r:id="rId43"/>
  </p:handoutMasterIdLst>
  <p:sldIdLst>
    <p:sldId id="532" r:id="rId2"/>
    <p:sldId id="533" r:id="rId3"/>
    <p:sldId id="537" r:id="rId4"/>
    <p:sldId id="539" r:id="rId5"/>
    <p:sldId id="540" r:id="rId6"/>
    <p:sldId id="547" r:id="rId7"/>
    <p:sldId id="548" r:id="rId8"/>
    <p:sldId id="549" r:id="rId9"/>
    <p:sldId id="552" r:id="rId10"/>
    <p:sldId id="553" r:id="rId11"/>
    <p:sldId id="592" r:id="rId12"/>
    <p:sldId id="575" r:id="rId13"/>
    <p:sldId id="578" r:id="rId14"/>
    <p:sldId id="576" r:id="rId15"/>
    <p:sldId id="577" r:id="rId16"/>
    <p:sldId id="583" r:id="rId17"/>
    <p:sldId id="584" r:id="rId18"/>
    <p:sldId id="580" r:id="rId19"/>
    <p:sldId id="581" r:id="rId20"/>
    <p:sldId id="582" r:id="rId21"/>
    <p:sldId id="585" r:id="rId22"/>
    <p:sldId id="555" r:id="rId23"/>
    <p:sldId id="562" r:id="rId24"/>
    <p:sldId id="556" r:id="rId25"/>
    <p:sldId id="563" r:id="rId26"/>
    <p:sldId id="564" r:id="rId27"/>
    <p:sldId id="589" r:id="rId28"/>
    <p:sldId id="566" r:id="rId29"/>
    <p:sldId id="567" r:id="rId30"/>
    <p:sldId id="568" r:id="rId31"/>
    <p:sldId id="571" r:id="rId32"/>
    <p:sldId id="572" r:id="rId33"/>
    <p:sldId id="573" r:id="rId34"/>
    <p:sldId id="574" r:id="rId35"/>
    <p:sldId id="522" r:id="rId36"/>
    <p:sldId id="590" r:id="rId37"/>
    <p:sldId id="591" r:id="rId38"/>
    <p:sldId id="586" r:id="rId39"/>
    <p:sldId id="587" r:id="rId40"/>
    <p:sldId id="588" r:id="rId41"/>
  </p:sldIdLst>
  <p:sldSz cx="9144000" cy="6858000" type="screen4x3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C00000"/>
    <a:srgbClr val="C20027"/>
    <a:srgbClr val="9900FF"/>
    <a:srgbClr val="CC0099"/>
    <a:srgbClr val="FF7C80"/>
    <a:srgbClr val="FF0066"/>
    <a:srgbClr val="7F7F7F"/>
    <a:srgbClr val="F0EDC1"/>
    <a:srgbClr val="CC66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747" autoAdjust="0"/>
    <p:restoredTop sz="84346" autoAdjust="0"/>
  </p:normalViewPr>
  <p:slideViewPr>
    <p:cSldViewPr snapToGrid="0">
      <p:cViewPr>
        <p:scale>
          <a:sx n="53" d="100"/>
          <a:sy n="53" d="100"/>
        </p:scale>
        <p:origin x="-504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5E0BD-6B4D-46F3-85EB-F05F8BD3C4C4}" type="datetime1">
              <a:rPr lang="en-US"/>
              <a:pPr>
                <a:defRPr/>
              </a:pPr>
              <a:t>10/6/2018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0FD32-2863-4B07-ABB9-DF38320250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8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3944F-1DAC-47DF-8E5C-283BB15EBEF4}" type="datetimeFigureOut">
              <a:rPr lang="en-US" smtClean="0"/>
              <a:pPr/>
              <a:t>10/6/2018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191C9-BE1A-4321-AEAC-01951F16B8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5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41129D-1299-0C4F-B9D0-966B9DC3E14D}" type="slidenum">
              <a:rPr lang="en-GB">
                <a:solidFill>
                  <a:prstClr val="black"/>
                </a:solidFill>
              </a:rPr>
              <a:pPr/>
              <a:t>4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215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59088" y="514350"/>
            <a:ext cx="3429000" cy="2571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5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017" y="3257424"/>
            <a:ext cx="7315968" cy="308635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43F9312F-AE63-5744-B43D-5FECD5D43A82}" type="slidenum">
              <a:rPr lang="en-US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855913" y="520700"/>
            <a:ext cx="3425825" cy="25701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915148" y="3256902"/>
            <a:ext cx="7315575" cy="3085884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18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19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20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29608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1355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31020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48489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/>
            <a:fld id="{52D22867-FA62-415F-ABA8-93E4635FD5BB}" type="slidenum">
              <a:rPr lang="en-GB" altLang="en-US" sz="1300">
                <a:solidFill>
                  <a:srgbClr val="000000"/>
                </a:solidFill>
                <a:latin typeface="Times New Roman" pitchFamily="18" charset="0"/>
              </a:rPr>
              <a:pPr eaLnBrk="1"/>
              <a:t>22</a:t>
            </a:fld>
            <a:endParaRPr lang="en-GB" altLang="en-US" sz="13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8673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087688" y="490538"/>
            <a:ext cx="3225800" cy="24193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2867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1295" y="3064236"/>
            <a:ext cx="7521015" cy="290296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D6C8FD67-56B3-7641-865C-964984A2E989}" type="slidenum">
              <a:rPr lang="en-US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855913" y="520700"/>
            <a:ext cx="3422650" cy="256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915148" y="3256902"/>
            <a:ext cx="7315575" cy="3085884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D6C8FD67-56B3-7641-865C-964984A2E989}" type="slidenum">
              <a:rPr lang="en-US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855913" y="520700"/>
            <a:ext cx="3422650" cy="256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915148" y="3256902"/>
            <a:ext cx="7315575" cy="3085884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82C5DF-AB05-4D50-B161-BFD1FF5446F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189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C525EB-03DB-40AF-B206-EDB221E3264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83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5FE9F3-3DAB-46AB-B762-5CD6F8D6627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202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56686C-4862-4EAB-BC79-4B14F26D9D2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552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F2251-75E1-4FC7-BB54-EE2F62DAD72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311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B6407E-DC29-4A80-866F-340725C202C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097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010DD-BC01-4373-BAA6-47848CC883A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749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D5F52-2A75-4E06-868A-2633EE933536}" type="datetimeFigureOut">
              <a:rPr lang="en-US">
                <a:solidFill>
                  <a:srgbClr val="000000"/>
                </a:solidFill>
              </a:rPr>
              <a:pPr>
                <a:defRPr/>
              </a:pPr>
              <a:t>10/6/2018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2578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5EA9C-6EBD-41EB-B224-99D5076C976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666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4DB160-088A-4F32-B6FC-AE1745894BA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51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F91C37-DED0-4BFC-8813-008FE7DBCFC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232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882F3-94D7-4BD5-8AEF-BD6EFF92665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892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F0BE2D-12EB-4459-B54C-0EA17EACB05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78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1EE43-B903-4ABE-B0A4-183F3958CC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419850"/>
            <a:ext cx="9144000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r>
              <a:rPr lang="en-US" dirty="0" smtClean="0">
                <a:solidFill>
                  <a:srgbClr val="808080">
                    <a:lumMod val="75000"/>
                  </a:srgbClr>
                </a:solidFill>
                <a:latin typeface="Times" pitchFamily="18" charset="0"/>
                <a:ea typeface="+mn-ea"/>
              </a:rPr>
              <a:t>Part 1: Age Controls, Fundamentals of Radiocarbon Dating</a:t>
            </a:r>
          </a:p>
        </p:txBody>
      </p:sp>
    </p:spTree>
    <p:extLst>
      <p:ext uri="{BB962C8B-B14F-4D97-AF65-F5344CB8AC3E}">
        <p14:creationId xmlns:p14="http://schemas.microsoft.com/office/powerpoint/2010/main" val="2537127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1EE43-B903-4ABE-B0A4-183F3958CC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419850"/>
            <a:ext cx="9144000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r>
              <a:rPr lang="en-US" dirty="0" smtClean="0">
                <a:solidFill>
                  <a:srgbClr val="808080">
                    <a:lumMod val="75000"/>
                  </a:srgbClr>
                </a:solidFill>
                <a:latin typeface="Times" pitchFamily="18" charset="0"/>
                <a:ea typeface="+mn-ea"/>
              </a:rPr>
              <a:t>Part 2: Classical Age-Depth Models</a:t>
            </a:r>
          </a:p>
        </p:txBody>
      </p:sp>
    </p:spTree>
    <p:extLst>
      <p:ext uri="{BB962C8B-B14F-4D97-AF65-F5344CB8AC3E}">
        <p14:creationId xmlns:p14="http://schemas.microsoft.com/office/powerpoint/2010/main" val="618320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1EE43-B903-4ABE-B0A4-183F3958CC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419850"/>
            <a:ext cx="9144000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r>
              <a:rPr lang="en-US" dirty="0" smtClean="0">
                <a:solidFill>
                  <a:srgbClr val="808080">
                    <a:lumMod val="75000"/>
                  </a:srgbClr>
                </a:solidFill>
                <a:latin typeface="Times" pitchFamily="18" charset="0"/>
                <a:ea typeface="+mn-ea"/>
              </a:rPr>
              <a:t>Part 3: Bayesian Age-Depth Models &amp; </a:t>
            </a:r>
            <a:r>
              <a:rPr lang="en-US" i="1" dirty="0" smtClean="0">
                <a:solidFill>
                  <a:srgbClr val="808080">
                    <a:lumMod val="75000"/>
                  </a:srgbClr>
                </a:solidFill>
                <a:latin typeface="Times" pitchFamily="18" charset="0"/>
                <a:ea typeface="+mn-ea"/>
              </a:rPr>
              <a:t>bacon</a:t>
            </a:r>
          </a:p>
        </p:txBody>
      </p:sp>
    </p:spTree>
    <p:extLst>
      <p:ext uri="{BB962C8B-B14F-4D97-AF65-F5344CB8AC3E}">
        <p14:creationId xmlns:p14="http://schemas.microsoft.com/office/powerpoint/2010/main" val="746005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1EE43-B903-4ABE-B0A4-183F3958CC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907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eaLnBrk="0" hangingPunct="0">
              <a:defRPr/>
            </a:pPr>
            <a:endParaRPr lang="en-US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eaLnBrk="0" hangingPunct="0">
              <a:defRPr/>
            </a:pPr>
            <a:endParaRPr lang="en-US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eaLnBrk="0" hangingPunct="0">
              <a:defRPr/>
            </a:pPr>
            <a:fld id="{440F98D6-DDF2-4D71-B1F0-2C23DA693F67}" type="slidenum">
              <a:rPr lang="en-US">
                <a:solidFill>
                  <a:srgbClr val="000000"/>
                </a:solidFill>
                <a:latin typeface="Times" pitchFamily="18" charset="0"/>
                <a:ea typeface="+mn-ea"/>
              </a:rPr>
              <a:pPr defTabSz="914400" eaLnBrk="0" hangingPunct="0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0" y="6419850"/>
            <a:ext cx="9144000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dirty="0" smtClean="0">
              <a:solidFill>
                <a:srgbClr val="808080">
                  <a:lumMod val="75000"/>
                </a:srgbClr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3851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www.nature.com/ncomms/2013/130905/ncomms3408/full/ncomms3408.html#supplementary-information" TargetMode="External"/><Relationship Id="rId4" Type="http://schemas.openxmlformats.org/officeDocument/2006/relationships/hyperlink" Target="http://www.nature.com/ncomms/2013/130905/ncomms3408/full/ncomms3408.html#ref38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chrono.qub.ac.uk/blaauw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Dating and Age Model Uncertainty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77794"/>
            <a:ext cx="6457950" cy="41148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For geologists, time is an unknown variable.  It must be estimated.  It has uncertainty.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Critical evaluation of age estimates and age models is fundamental to good inference in  the paleogeosciences.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Increasingly, time uncertainty is blended into uncertainty of paleoecological &amp; paleoclimatic inferences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5709791" y="6179403"/>
            <a:ext cx="34342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400" eaLnBrk="0" hangingPunct="0"/>
            <a:r>
              <a:rPr lang="en-US" sz="1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Timing of Yellow Birch expansion </a:t>
            </a:r>
          </a:p>
          <a:p>
            <a:pPr algn="r" defTabSz="914400" eaLnBrk="0" hangingPunct="0"/>
            <a:r>
              <a:rPr lang="en-US" sz="1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– Jackson &amp; Booth 2002</a:t>
            </a:r>
            <a:endParaRPr lang="en-US" sz="18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5" r="67174"/>
          <a:stretch/>
        </p:blipFill>
        <p:spPr bwMode="auto">
          <a:xfrm>
            <a:off x="6411625" y="0"/>
            <a:ext cx="273237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73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Users\Jackson\Documents\Manuscripts\Hemlock Decline\HD_3pan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05200" y="6112022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800" b="1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Calendar-years Before Present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1344740" y="3760661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800" b="1" baseline="30000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14</a:t>
            </a:r>
            <a:r>
              <a:rPr lang="en-US" sz="1800" b="1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C-years Before Present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063" y="6629128"/>
            <a:ext cx="6553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R.K. Booth, S. Brewer, M. </a:t>
            </a:r>
            <a:r>
              <a:rPr lang="en-US" sz="1200" b="1" dirty="0" err="1">
                <a:solidFill>
                  <a:srgbClr val="000000"/>
                </a:solidFill>
                <a:latin typeface="Comic Sans MS" pitchFamily="66" charset="0"/>
                <a:ea typeface="+mn-ea"/>
              </a:rPr>
              <a:t>Blaauw</a:t>
            </a:r>
            <a:r>
              <a:rPr lang="en-US" sz="1200" b="1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, T.A. </a:t>
            </a:r>
            <a:r>
              <a:rPr lang="en-US" sz="1200" b="1" dirty="0" err="1">
                <a:solidFill>
                  <a:srgbClr val="000000"/>
                </a:solidFill>
                <a:latin typeface="Comic Sans MS" pitchFamily="66" charset="0"/>
                <a:ea typeface="+mn-ea"/>
              </a:rPr>
              <a:t>Minckley</a:t>
            </a:r>
            <a:r>
              <a:rPr lang="en-US" sz="1200" b="1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 &amp; S.T. Jackson, 2012.  </a:t>
            </a:r>
            <a:r>
              <a:rPr lang="en-US" sz="1200" b="1" i="1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Ecology</a:t>
            </a:r>
            <a:r>
              <a:rPr lang="en-US" sz="1200" b="1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222274" y="609600"/>
            <a:ext cx="8709" cy="5320937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9043" y="823350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800" b="1" i="1" dirty="0" err="1">
                <a:solidFill>
                  <a:srgbClr val="000000"/>
                </a:solidFill>
                <a:latin typeface="Comic Sans MS" pitchFamily="66" charset="0"/>
                <a:ea typeface="+mn-ea"/>
              </a:rPr>
              <a:t>Tsuga</a:t>
            </a:r>
            <a:r>
              <a:rPr lang="en-US" sz="1800" b="1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 pollen %</a:t>
            </a:r>
            <a:endParaRPr lang="en-US" sz="1800" b="1" i="1" dirty="0">
              <a:solidFill>
                <a:srgbClr val="000000"/>
              </a:solidFill>
              <a:latin typeface="Comic Sans MS" pitchFamily="66" charset="0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63" y="34290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800" b="1" baseline="30000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14</a:t>
            </a:r>
            <a:r>
              <a:rPr lang="en-US" sz="1800" b="1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C dates</a:t>
            </a:r>
            <a:endParaRPr lang="en-US" sz="1800" b="1" baseline="30000" dirty="0">
              <a:solidFill>
                <a:srgbClr val="000000"/>
              </a:solidFill>
              <a:latin typeface="Comic Sans MS" pitchFamily="66" charset="0"/>
              <a:ea typeface="+mn-e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38200" y="3124200"/>
            <a:ext cx="685800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71500" y="2667000"/>
            <a:ext cx="1181100" cy="75546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</p:cNvCxnSpPr>
          <p:nvPr/>
        </p:nvCxnSpPr>
        <p:spPr>
          <a:xfrm>
            <a:off x="1244490" y="3613666"/>
            <a:ext cx="412986" cy="1846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62000" y="3798332"/>
            <a:ext cx="895476" cy="46886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62000" y="3798332"/>
            <a:ext cx="895476" cy="77366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71500" y="3798332"/>
            <a:ext cx="879483" cy="107846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>
            <a:off x="628777" y="3798332"/>
            <a:ext cx="1000061" cy="9565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3" descr="basin2"/>
          <p:cNvPicPr>
            <a:picLocks noChangeAspect="1" noChangeArrowheads="1"/>
          </p:cNvPicPr>
          <p:nvPr/>
        </p:nvPicPr>
        <p:blipFill>
          <a:blip r:embed="rId3" cstate="print"/>
          <a:srcRect l="4514" t="1909" r="9027" b="6042"/>
          <a:stretch>
            <a:fillRect/>
          </a:stretch>
        </p:blipFill>
        <p:spPr bwMode="auto">
          <a:xfrm>
            <a:off x="7467600" y="381000"/>
            <a:ext cx="1447800" cy="138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Oval 31"/>
          <p:cNvSpPr/>
          <p:nvPr/>
        </p:nvSpPr>
        <p:spPr>
          <a:xfrm>
            <a:off x="8391659" y="1183783"/>
            <a:ext cx="77273" cy="665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hangingPunct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73779" y="2939534"/>
            <a:ext cx="1594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800" b="1" i="1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Best estimate:</a:t>
            </a:r>
          </a:p>
          <a:p>
            <a:pPr defTabSz="914400" eaLnBrk="0" hangingPunct="0"/>
            <a:r>
              <a:rPr lang="en-US" sz="1800" b="1" i="1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5050 </a:t>
            </a:r>
            <a:r>
              <a:rPr lang="en-US" sz="1800" b="1" i="1" dirty="0" err="1">
                <a:solidFill>
                  <a:srgbClr val="000000"/>
                </a:solidFill>
                <a:latin typeface="Comic Sans MS" pitchFamily="66" charset="0"/>
                <a:ea typeface="+mn-ea"/>
              </a:rPr>
              <a:t>yr</a:t>
            </a:r>
            <a:r>
              <a:rPr lang="en-US" sz="1800" b="1" i="1" dirty="0">
                <a:solidFill>
                  <a:srgbClr val="000000"/>
                </a:solidFill>
                <a:latin typeface="Comic Sans MS" pitchFamily="66" charset="0"/>
                <a:ea typeface="+mn-ea"/>
              </a:rPr>
              <a:t> BP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41428" y="6994"/>
            <a:ext cx="7071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800" b="1" i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Using Wiggle-Matching to your Advantage:</a:t>
            </a:r>
          </a:p>
          <a:p>
            <a:pPr defTabSz="914400" eaLnBrk="0" hangingPunct="0"/>
            <a:r>
              <a:rPr lang="en-US" sz="1800" b="1" i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Timing </a:t>
            </a:r>
            <a:r>
              <a:rPr lang="en-US" sz="1800" b="1" i="1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Synchrony of the Tsuga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Decline at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Irwin Smith Bog</a:t>
            </a:r>
            <a:endParaRPr lang="en-US" sz="1800" b="1" i="1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Marine Reservoir Effect:  systematic offset between true age and </a:t>
            </a:r>
            <a:r>
              <a:rPr lang="en-US" sz="32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 age in marine materials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933450" y="2349325"/>
            <a:ext cx="6858000" cy="1219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933450" y="3568525"/>
            <a:ext cx="6858000" cy="18478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695450" y="1987375"/>
            <a:ext cx="414780" cy="7407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1085850" y="1515590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2110230" y="2728092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2825490" y="2958925"/>
            <a:ext cx="8892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2825490" y="2497260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PSN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14750" y="2713507"/>
            <a:ext cx="794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orgC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05009" y="2349325"/>
            <a:ext cx="1986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Surface Ocean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008863" y="1887660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95152" y="3568525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Deep Ocean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394970" y="4030190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1752600" y="3189757"/>
            <a:ext cx="357630" cy="8404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463883" y="5723245"/>
            <a:ext cx="7797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Caused by mixing of ‘old’ carbon up from deep ocean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On the order of hundreds of years to over 1000 years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29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Dating and age model uncertainty</a:t>
            </a:r>
            <a:endParaRPr lang="en-US" altLang="en-US" dirty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790700"/>
            <a:ext cx="8382000" cy="4019550"/>
          </a:xfrm>
        </p:spPr>
        <p:txBody>
          <a:bodyPr/>
          <a:lstStyle/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I:  	Radiocarbon Dating: Fundamentals</a:t>
            </a:r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II:  Time: Concepts &amp; Informatics</a:t>
            </a:r>
            <a:endParaRPr lang="en-US" altLang="en-US" dirty="0"/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III:  </a:t>
            </a:r>
            <a:r>
              <a:rPr lang="en-US" altLang="en-US" dirty="0"/>
              <a:t>Classical Age </a:t>
            </a:r>
            <a:r>
              <a:rPr lang="en-US" altLang="en-US" dirty="0" smtClean="0"/>
              <a:t>Models &amp; </a:t>
            </a:r>
            <a:r>
              <a:rPr lang="en-US" altLang="en-US" i="1" dirty="0" smtClean="0"/>
              <a:t>clam</a:t>
            </a:r>
            <a:endParaRPr lang="en-US" altLang="en-US" i="1" dirty="0"/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IV:  </a:t>
            </a:r>
            <a:r>
              <a:rPr lang="en-US" altLang="en-US" dirty="0"/>
              <a:t>Bayesian Age-Depth Models &amp; </a:t>
            </a:r>
            <a:r>
              <a:rPr lang="en-US" altLang="en-US" i="1" dirty="0"/>
              <a:t>bacon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3169024"/>
            <a:ext cx="9144000" cy="29718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895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ogoPollenHRC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26134" y="219575"/>
            <a:ext cx="638700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Time in Neotoma:  Key Concepts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914" y="1259558"/>
            <a:ext cx="869996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Neotoma data model for time is based on three related concepts</a:t>
            </a:r>
          </a:p>
          <a:p>
            <a:endParaRPr lang="en-US" dirty="0"/>
          </a:p>
          <a:p>
            <a:r>
              <a:rPr lang="en-US" sz="2800" b="1" dirty="0" smtClean="0"/>
              <a:t>Age Controls</a:t>
            </a:r>
          </a:p>
          <a:p>
            <a:endParaRPr lang="en-US" sz="2800" b="1" dirty="0"/>
          </a:p>
          <a:p>
            <a:r>
              <a:rPr lang="en-US" sz="2800" b="1" dirty="0" smtClean="0"/>
              <a:t>Age-Depth Models</a:t>
            </a:r>
          </a:p>
          <a:p>
            <a:endParaRPr lang="en-US" sz="2800" b="1" dirty="0"/>
          </a:p>
          <a:p>
            <a:r>
              <a:rPr lang="en-US" sz="2800" b="1" dirty="0" smtClean="0"/>
              <a:t>Chronologies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426179" y="3231715"/>
            <a:ext cx="0" cy="46829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750624" y="3231715"/>
            <a:ext cx="0" cy="46829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516897" y="3700011"/>
            <a:ext cx="4143009" cy="1296184"/>
          </a:xfrm>
          <a:prstGeom prst="roundRect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Chronologies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516897" y="2245594"/>
            <a:ext cx="1818564" cy="1103777"/>
          </a:xfrm>
          <a:prstGeom prst="roundRect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 </a:t>
            </a:r>
          </a:p>
          <a:p>
            <a:pPr algn="ctr"/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841342" y="2245595"/>
            <a:ext cx="1818564" cy="1103777"/>
          </a:xfrm>
          <a:prstGeom prst="roundRect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Age-Depth Models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591928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Williams, Grimm et al. 2018 QR</a:t>
            </a:r>
          </a:p>
          <a:p>
            <a:pPr defTabSz="914400" eaLnBrk="0" hangingPunct="0"/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G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rimm et al. 2014 Age </a:t>
            </a:r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Models,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Chronologies, and </a:t>
            </a:r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Databases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Workshop. PAGES Workshop Report.  </a:t>
            </a:r>
            <a:endParaRPr lang="en-US" sz="14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8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34738" y="2895600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endParaRPr lang="en-US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864274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2800" b="1" i="1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Age Control</a:t>
            </a:r>
            <a:r>
              <a:rPr lang="en-US" sz="2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:  an </a:t>
            </a:r>
            <a:r>
              <a:rPr lang="en-US" sz="2800" dirty="0">
                <a:solidFill>
                  <a:srgbClr val="000000"/>
                </a:solidFill>
                <a:latin typeface="Times" pitchFamily="18" charset="0"/>
                <a:ea typeface="+mn-ea"/>
              </a:rPr>
              <a:t>estimate of absolute age, often with a specified uncertainty, for a sample within a core or stratigraphic profile that is used to constrain an age </a:t>
            </a:r>
            <a:r>
              <a:rPr lang="en-US" sz="2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model.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Terminology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" t="18750" r="15666" b="14455"/>
          <a:stretch/>
        </p:blipFill>
        <p:spPr bwMode="auto">
          <a:xfrm>
            <a:off x="10981" y="2420719"/>
            <a:ext cx="7054643" cy="333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 bwMode="auto">
          <a:xfrm>
            <a:off x="4803962" y="4125009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242112" y="4048809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195402" y="4857750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041962" y="4391708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385112" y="3319165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099362" y="3582768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72906" y="301573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Glimmerglass Lake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91928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Williams, Grimm et al. 2018 QR</a:t>
            </a:r>
          </a:p>
          <a:p>
            <a:pPr defTabSz="914400" eaLnBrk="0" hangingPunct="0"/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G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rimm et al. 2014 Age </a:t>
            </a:r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Models,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Chronologies, and </a:t>
            </a:r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Databases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Workshop. PAGES Workshop Report.  </a:t>
            </a:r>
            <a:endParaRPr lang="en-US" sz="14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297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6174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b="1" i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Age-Depth Model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 algorithm used to estimate the age-depth relationship for a series of stratified paleoenvironmental data points.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Used to estimate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ages for depths not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associated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with an age control or to resolve discrepancies among age controls.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591928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Williams, Grimm et al. 2018 QR</a:t>
            </a:r>
          </a:p>
          <a:p>
            <a:pPr defTabSz="914400" eaLnBrk="0" hangingPunct="0"/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G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rimm et al. 2014 Age </a:t>
            </a:r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Models,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Chronologies, and </a:t>
            </a:r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Databases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Workshop. PAGES Workshop Report.  </a:t>
            </a:r>
            <a:endParaRPr lang="en-US" sz="14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8650" y="2895600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endParaRPr lang="en-US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" t="18750" r="15666" b="14455"/>
          <a:stretch/>
        </p:blipFill>
        <p:spPr bwMode="auto">
          <a:xfrm>
            <a:off x="0" y="2420719"/>
            <a:ext cx="7054643" cy="333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6294" y="301573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Glimmerglass Lake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 flipH="1" flipV="1">
            <a:off x="5923655" y="4086909"/>
            <a:ext cx="609600" cy="520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26430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6174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Chronology:</a:t>
            </a:r>
            <a:r>
              <a:rPr lang="en-US" sz="2800" i="1" dirty="0"/>
              <a:t> </a:t>
            </a:r>
            <a:r>
              <a:rPr lang="en-US" sz="2800" dirty="0"/>
              <a:t>the series of estimated ages for a set of samples in a collection unit, linked to a particular combination of age controls and age-depth model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591928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Williams, Grimm et al. 2018 QR</a:t>
            </a:r>
          </a:p>
          <a:p>
            <a:pPr defTabSz="914400" eaLnBrk="0" hangingPunct="0"/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G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rimm et al. 2014 Age </a:t>
            </a:r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Models,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Chronologies, and </a:t>
            </a:r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Databases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Workshop. PAGES Workshop Report.  </a:t>
            </a:r>
            <a:endParaRPr lang="en-US" sz="14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895600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endParaRPr lang="en-US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" t="18750" r="15666" b="14455"/>
          <a:stretch/>
        </p:blipFill>
        <p:spPr bwMode="auto">
          <a:xfrm>
            <a:off x="0" y="2420719"/>
            <a:ext cx="7054643" cy="333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607644" y="301573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Glimmerglass Lake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277843"/>
              </p:ext>
            </p:extLst>
          </p:nvPr>
        </p:nvGraphicFramePr>
        <p:xfrm>
          <a:off x="7315199" y="2486709"/>
          <a:ext cx="1828801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683"/>
                <a:gridCol w="986118"/>
              </a:tblGrid>
              <a:tr h="455422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Depth (cm)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Age (</a:t>
                      </a:r>
                      <a:r>
                        <a:rPr lang="en-US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yr</a:t>
                      </a:r>
                      <a:r>
                        <a:rPr lang="en-US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BP)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263856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240</a:t>
                      </a:r>
                      <a:endParaRPr lang="en-US" dirty="0"/>
                    </a:p>
                  </a:txBody>
                  <a:tcPr/>
                </a:tc>
              </a:tr>
              <a:tr h="263856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355</a:t>
                      </a:r>
                      <a:endParaRPr lang="en-US" dirty="0"/>
                    </a:p>
                  </a:txBody>
                  <a:tcPr/>
                </a:tc>
              </a:tr>
              <a:tr h="263856"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480</a:t>
                      </a:r>
                      <a:endParaRPr lang="en-US" dirty="0"/>
                    </a:p>
                  </a:txBody>
                  <a:tcPr/>
                </a:tc>
              </a:tr>
              <a:tr h="263856"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640</a:t>
                      </a:r>
                      <a:endParaRPr lang="en-US" dirty="0"/>
                    </a:p>
                  </a:txBody>
                  <a:tcPr/>
                </a:tc>
              </a:tr>
              <a:tr h="263856"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1020</a:t>
                      </a:r>
                      <a:endParaRPr lang="en-US" dirty="0"/>
                    </a:p>
                  </a:txBody>
                  <a:tcPr/>
                </a:tc>
              </a:tr>
              <a:tr h="263856"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1400</a:t>
                      </a:r>
                      <a:endParaRPr lang="en-US" dirty="0"/>
                    </a:p>
                  </a:txBody>
                  <a:tcPr/>
                </a:tc>
              </a:tr>
              <a:tr h="263856">
                <a:tc>
                  <a:txBody>
                    <a:bodyPr/>
                    <a:lstStyle/>
                    <a:p>
                      <a:r>
                        <a:rPr lang="en-US" dirty="0" smtClean="0"/>
                        <a:t>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1890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4" name="Straight Arrow Connector 23"/>
          <p:cNvCxnSpPr/>
          <p:nvPr/>
        </p:nvCxnSpPr>
        <p:spPr bwMode="auto">
          <a:xfrm>
            <a:off x="6400800" y="4253254"/>
            <a:ext cx="914399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Oval 25"/>
          <p:cNvSpPr/>
          <p:nvPr/>
        </p:nvSpPr>
        <p:spPr bwMode="auto">
          <a:xfrm>
            <a:off x="4803962" y="4125009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242112" y="4048809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95402" y="4857750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4041962" y="4391708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6385112" y="3319165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6099362" y="3582768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cxnSp>
        <p:nvCxnSpPr>
          <p:cNvPr id="33" name="Straight Arrow Connector 32"/>
          <p:cNvCxnSpPr/>
          <p:nvPr/>
        </p:nvCxnSpPr>
        <p:spPr bwMode="auto">
          <a:xfrm flipH="1" flipV="1">
            <a:off x="5923655" y="4086909"/>
            <a:ext cx="609600" cy="520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735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6174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Relative Ages:</a:t>
            </a:r>
            <a:r>
              <a:rPr lang="en-US" sz="2800" i="1" dirty="0" smtClean="0"/>
              <a:t> </a:t>
            </a:r>
            <a:r>
              <a:rPr lang="en-US" sz="2800" dirty="0" smtClean="0"/>
              <a:t>ages based on sample association with recognized stratigraphic units or geologic events</a:t>
            </a:r>
            <a:endParaRPr lang="en-US" sz="2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591928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Williams, Grimm et al. 2018 QR</a:t>
            </a:r>
          </a:p>
          <a:p>
            <a:pPr defTabSz="914400" eaLnBrk="0" hangingPunct="0"/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G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rimm et al. 2014 Age </a:t>
            </a:r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Models,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Chronologies, and </a:t>
            </a:r>
            <a:r>
              <a:rPr lang="en-US" sz="1400" dirty="0">
                <a:solidFill>
                  <a:srgbClr val="000000"/>
                </a:solidFill>
                <a:latin typeface="Times" pitchFamily="18" charset="0"/>
                <a:ea typeface="+mn-ea"/>
              </a:rPr>
              <a:t>Databases </a:t>
            </a:r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Workshop. PAGES Workshop Report.  </a:t>
            </a:r>
            <a:endParaRPr lang="en-US" sz="14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6916" y="2241177"/>
            <a:ext cx="764023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Age Scales Currently Stored Internally by Neotoma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Geologic Timescale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Geomagnetic Polarity Timescale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Marine Isotopic Stages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Heinrich </a:t>
            </a:r>
            <a:r>
              <a:rPr lang="en-US" dirty="0" smtClean="0"/>
              <a:t>Stadials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Quaternary Event </a:t>
            </a:r>
            <a:r>
              <a:rPr lang="en-US" dirty="0" smtClean="0"/>
              <a:t>Classification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North American Archaeology Timescale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North American Land Mammal 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South American Land Mammal Ages</a:t>
            </a:r>
          </a:p>
        </p:txBody>
      </p:sp>
    </p:spTree>
    <p:extLst>
      <p:ext uri="{BB962C8B-B14F-4D97-AF65-F5344CB8AC3E}">
        <p14:creationId xmlns:p14="http://schemas.microsoft.com/office/powerpoint/2010/main" val="74372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lbow Connector 24"/>
          <p:cNvCxnSpPr/>
          <p:nvPr/>
        </p:nvCxnSpPr>
        <p:spPr bwMode="auto">
          <a:xfrm>
            <a:off x="2396045" y="2091267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267532" y="1907730"/>
            <a:ext cx="2286000" cy="3416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SampleID</a:t>
            </a: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AgeTypeID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ErrorOlder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ErrorYounger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Infinite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Delta13C</a:t>
            </a: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LabNumber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MaterialDated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359862" y="1427193"/>
            <a:ext cx="21269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Geochronology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41299" y="1907730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GeochronTypeID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GeochronType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99169" y="1427193"/>
            <a:ext cx="216219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GeochronTypes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64264" y="1907730"/>
            <a:ext cx="3317240" cy="4616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Amino acid </a:t>
            </a:r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racemization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Cosmogenic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Electron spin resonance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Fission track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Potassium-argon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Optically stimulated luminescence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Lead-210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Silicon-32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Thermoluminescence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Uranium series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accelerator mass spectrometry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proportional gas counting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liquid scintillation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conventional radiometric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Argon-argon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Protactinium-231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Archaeomagnetic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Obsidian hydration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Paleomagnetic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Dendrochronological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4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n w="50800"/>
                <a:latin typeface="Calibri" pitchFamily="34" charset="0"/>
              </a:rPr>
              <a:t>Neotoma uses the </a:t>
            </a:r>
            <a:r>
              <a:rPr lang="en-US" b="1" dirty="0">
                <a:ln w="50800"/>
                <a:latin typeface="Calibri" pitchFamily="34" charset="0"/>
              </a:rPr>
              <a:t>Geochronology</a:t>
            </a:r>
            <a:r>
              <a:rPr lang="en-US" dirty="0">
                <a:ln w="50800"/>
                <a:latin typeface="Calibri" pitchFamily="34" charset="0"/>
              </a:rPr>
              <a:t/>
            </a:r>
            <a:br>
              <a:rPr lang="en-US" dirty="0">
                <a:ln w="50800"/>
                <a:latin typeface="Calibri" pitchFamily="34" charset="0"/>
              </a:rPr>
            </a:br>
            <a:r>
              <a:rPr lang="en-US" dirty="0" smtClean="0">
                <a:ln w="50800"/>
                <a:latin typeface="Calibri" pitchFamily="34" charset="0"/>
              </a:rPr>
              <a:t>table to store absolute age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0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Elbow Connector 23"/>
          <p:cNvCxnSpPr/>
          <p:nvPr/>
        </p:nvCxnSpPr>
        <p:spPr bwMode="auto">
          <a:xfrm>
            <a:off x="5681235" y="1957699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Elbow Connector 24"/>
          <p:cNvCxnSpPr/>
          <p:nvPr/>
        </p:nvCxnSpPr>
        <p:spPr bwMode="auto">
          <a:xfrm>
            <a:off x="2844796" y="1957699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640080" y="1774162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729718" y="1302092"/>
            <a:ext cx="213231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74720" y="1774162"/>
            <a:ext cx="2286000" cy="3139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ContactID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IsDefault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ChronologyName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DatePrepared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AgeModel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AgeBoundYounger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AgeBoundOlder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678012" y="1302092"/>
            <a:ext cx="185441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Chronologies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09360" y="1774162"/>
            <a:ext cx="237744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</a:t>
            </a: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AgeLimitYounger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AgeLimitOlder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6450469" y="1302092"/>
            <a:ext cx="20160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ChronControls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12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Age-depth models and chronologies: stored  in </a:t>
            </a:r>
            <a:r>
              <a:rPr lang="en-US" sz="3200" b="1" dirty="0" err="1" smtClean="0"/>
              <a:t>ChronControls</a:t>
            </a:r>
            <a:r>
              <a:rPr lang="en-US" sz="3200" dirty="0" smtClean="0"/>
              <a:t> and </a:t>
            </a:r>
            <a:r>
              <a:rPr lang="en-US" sz="3200" b="1" dirty="0" smtClean="0"/>
              <a:t>Chronologies</a:t>
            </a:r>
            <a:r>
              <a:rPr lang="en-US" sz="3200" dirty="0" smtClean="0"/>
              <a:t> Tables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-1" y="5630746"/>
            <a:ext cx="914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Neotoma,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ChronControls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stores the age controls used in an age model. 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Chronologies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stores the age model metadata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50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Dating and age model uncertainty</a:t>
            </a:r>
            <a:endParaRPr lang="en-US" altLang="en-US" dirty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790700"/>
            <a:ext cx="8382000" cy="4019550"/>
          </a:xfrm>
        </p:spPr>
        <p:txBody>
          <a:bodyPr/>
          <a:lstStyle/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I:  	Radiocarbon Dating: Fundamentals</a:t>
            </a:r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II:  Time: Concepts &amp; Informatics</a:t>
            </a:r>
            <a:endParaRPr lang="en-US" altLang="en-US" dirty="0"/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III:  </a:t>
            </a:r>
            <a:r>
              <a:rPr lang="en-US" altLang="en-US" dirty="0"/>
              <a:t>Classical Age </a:t>
            </a:r>
            <a:r>
              <a:rPr lang="en-US" altLang="en-US" dirty="0" smtClean="0"/>
              <a:t>Models &amp; </a:t>
            </a:r>
            <a:r>
              <a:rPr lang="en-US" altLang="en-US" i="1" dirty="0" smtClean="0"/>
              <a:t>clam</a:t>
            </a:r>
            <a:endParaRPr lang="en-US" altLang="en-US" i="1" dirty="0"/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IV:  </a:t>
            </a:r>
            <a:r>
              <a:rPr lang="en-US" altLang="en-US" dirty="0"/>
              <a:t>Bayesian Age-Depth Models &amp; </a:t>
            </a:r>
            <a:r>
              <a:rPr lang="en-US" altLang="en-US" i="1" dirty="0"/>
              <a:t>bacon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2366682"/>
            <a:ext cx="9144000" cy="3774142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263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lbow Connector 24"/>
          <p:cNvCxnSpPr/>
          <p:nvPr/>
        </p:nvCxnSpPr>
        <p:spPr bwMode="auto">
          <a:xfrm flipV="1">
            <a:off x="2396045" y="2097742"/>
            <a:ext cx="660400" cy="591785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267532" y="1907730"/>
            <a:ext cx="2286000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RelativeChronID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 smtClean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AnalysisUnitID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 smtClean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RelativeAgeID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98025" y="1427193"/>
            <a:ext cx="267611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RelativeChronology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41298" y="1907730"/>
            <a:ext cx="2437525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RelativeAgeID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RelativeAgeUnitID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RelativeAgeScaleID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Relative Age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C14AgeYounger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C14AgeOlder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CalAgeYounger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CalAgeOlder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99169" y="1427193"/>
            <a:ext cx="18221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RelativeAges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14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n w="50800"/>
                <a:latin typeface="Calibri" pitchFamily="34" charset="0"/>
              </a:rPr>
              <a:t>Relative Ages &amp; Chronologies</a:t>
            </a:r>
            <a:endParaRPr lang="en-US" dirty="0"/>
          </a:p>
        </p:txBody>
      </p:sp>
      <p:cxnSp>
        <p:nvCxnSpPr>
          <p:cNvPr id="12" name="Elbow Connector 11"/>
          <p:cNvCxnSpPr/>
          <p:nvPr/>
        </p:nvCxnSpPr>
        <p:spPr bwMode="auto">
          <a:xfrm>
            <a:off x="-330200" y="2418594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4"/>
          <p:cNvSpPr/>
          <p:nvPr/>
        </p:nvSpPr>
        <p:spPr>
          <a:xfrm>
            <a:off x="5792075" y="1888858"/>
            <a:ext cx="2437525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RelativeAgeScaleID</a:t>
            </a:r>
            <a:endParaRPr lang="en-US" sz="1800" b="1" dirty="0" smtClean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RelativeAgeScale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Elbow Connector 15"/>
          <p:cNvCxnSpPr/>
          <p:nvPr/>
        </p:nvCxnSpPr>
        <p:spPr bwMode="auto">
          <a:xfrm flipV="1">
            <a:off x="5378823" y="2097742"/>
            <a:ext cx="660400" cy="591785"/>
          </a:xfrm>
          <a:prstGeom prst="bentConnector3">
            <a:avLst>
              <a:gd name="adj1" fmla="val 4457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792075" y="1443370"/>
            <a:ext cx="235417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RelativeAgeScale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67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Dating and age model uncertainty</a:t>
            </a:r>
            <a:endParaRPr lang="en-US" altLang="en-US" dirty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790700"/>
            <a:ext cx="8382000" cy="4019550"/>
          </a:xfrm>
        </p:spPr>
        <p:txBody>
          <a:bodyPr/>
          <a:lstStyle/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I:  	Radiocarbon Dating: Fundamentals</a:t>
            </a:r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II:  Time: Concepts &amp; Informatics</a:t>
            </a:r>
            <a:endParaRPr lang="en-US" altLang="en-US" dirty="0"/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III:  </a:t>
            </a:r>
            <a:r>
              <a:rPr lang="en-US" altLang="en-US" dirty="0"/>
              <a:t>Classical Age </a:t>
            </a:r>
            <a:r>
              <a:rPr lang="en-US" altLang="en-US" dirty="0" smtClean="0"/>
              <a:t>Models &amp; </a:t>
            </a:r>
            <a:r>
              <a:rPr lang="en-US" altLang="en-US" i="1" dirty="0" smtClean="0"/>
              <a:t>clam</a:t>
            </a:r>
            <a:endParaRPr lang="en-US" altLang="en-US" i="1" dirty="0"/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IV:  </a:t>
            </a:r>
            <a:r>
              <a:rPr lang="en-US" altLang="en-US" dirty="0"/>
              <a:t>Bayesian Age-Depth Models &amp; </a:t>
            </a:r>
            <a:r>
              <a:rPr lang="en-US" altLang="en-US" i="1" dirty="0"/>
              <a:t>bacon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3962400"/>
            <a:ext cx="9144000" cy="2178424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134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2656"/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lang="en-US" dirty="0"/>
              <a:t>Age-depth </a:t>
            </a:r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082675"/>
            <a:ext cx="8032750" cy="4565650"/>
          </a:xfrm>
        </p:spPr>
        <p:txBody>
          <a:bodyPr/>
          <a:lstStyle/>
          <a:p>
            <a:pPr marL="388806" indent="-293764">
              <a:buClr>
                <a:srgbClr val="FF3366"/>
              </a:buClr>
              <a:buSzPct val="45000"/>
              <a:buFont typeface="Wingdings" charset="0"/>
              <a:buChar char=""/>
              <a:tabLst>
                <a:tab pos="388806" algn="l"/>
                <a:tab pos="483847" algn="l"/>
                <a:tab pos="891374" algn="l"/>
                <a:tab pos="1298899" algn="l"/>
                <a:tab pos="1706426" algn="l"/>
                <a:tab pos="2113951" algn="l"/>
                <a:tab pos="2521478" algn="l"/>
                <a:tab pos="2929003" algn="l"/>
                <a:tab pos="3336530" algn="l"/>
                <a:tab pos="3744055" algn="l"/>
                <a:tab pos="4151582" algn="l"/>
                <a:tab pos="4559107" algn="l"/>
                <a:tab pos="4966634" algn="l"/>
                <a:tab pos="5374159" algn="l"/>
                <a:tab pos="5781686" algn="l"/>
                <a:tab pos="6189211" algn="l"/>
                <a:tab pos="6596738" algn="l"/>
                <a:tab pos="7004263" algn="l"/>
                <a:tab pos="7411790" algn="l"/>
                <a:tab pos="7819315" algn="l"/>
                <a:tab pos="8226842" algn="l"/>
              </a:tabLst>
              <a:defRPr/>
            </a:pPr>
            <a:r>
              <a:rPr lang="en-US" dirty="0" smtClean="0"/>
              <a:t>Goal:</a:t>
            </a:r>
          </a:p>
          <a:p>
            <a:pPr marL="788856" lvl="1" indent="-293764">
              <a:buClr>
                <a:srgbClr val="FF3366"/>
              </a:buClr>
              <a:buSzPct val="45000"/>
              <a:buFont typeface="Wingdings" charset="0"/>
              <a:buChar char=""/>
              <a:tabLst>
                <a:tab pos="388806" algn="l"/>
                <a:tab pos="483847" algn="l"/>
                <a:tab pos="891374" algn="l"/>
                <a:tab pos="1298899" algn="l"/>
                <a:tab pos="1706426" algn="l"/>
                <a:tab pos="2113951" algn="l"/>
                <a:tab pos="2521478" algn="l"/>
                <a:tab pos="2929003" algn="l"/>
                <a:tab pos="3336530" algn="l"/>
                <a:tab pos="3744055" algn="l"/>
                <a:tab pos="4151582" algn="l"/>
                <a:tab pos="4559107" algn="l"/>
                <a:tab pos="4966634" algn="l"/>
                <a:tab pos="5374159" algn="l"/>
                <a:tab pos="5781686" algn="l"/>
                <a:tab pos="6189211" algn="l"/>
                <a:tab pos="6596738" algn="l"/>
                <a:tab pos="7004263" algn="l"/>
                <a:tab pos="7411790" algn="l"/>
                <a:tab pos="7819315" algn="l"/>
                <a:tab pos="8226842" algn="l"/>
              </a:tabLst>
              <a:defRPr/>
            </a:pPr>
            <a:r>
              <a:rPr lang="en-US" dirty="0" smtClean="0"/>
              <a:t>Age estimates for all depths in a core with uncertainty </a:t>
            </a:r>
          </a:p>
          <a:p>
            <a:pPr marL="788856" lvl="1" indent="-293764">
              <a:buClr>
                <a:srgbClr val="FF3366"/>
              </a:buClr>
              <a:buSzPct val="45000"/>
              <a:buFont typeface="Wingdings" charset="0"/>
              <a:buChar char=""/>
              <a:tabLst>
                <a:tab pos="388806" algn="l"/>
                <a:tab pos="483847" algn="l"/>
                <a:tab pos="891374" algn="l"/>
                <a:tab pos="1298899" algn="l"/>
                <a:tab pos="1706426" algn="l"/>
                <a:tab pos="2113951" algn="l"/>
                <a:tab pos="2521478" algn="l"/>
                <a:tab pos="2929003" algn="l"/>
                <a:tab pos="3336530" algn="l"/>
                <a:tab pos="3744055" algn="l"/>
                <a:tab pos="4151582" algn="l"/>
                <a:tab pos="4559107" algn="l"/>
                <a:tab pos="4966634" algn="l"/>
                <a:tab pos="5374159" algn="l"/>
                <a:tab pos="5781686" algn="l"/>
                <a:tab pos="6189211" algn="l"/>
                <a:tab pos="6596738" algn="l"/>
                <a:tab pos="7004263" algn="l"/>
                <a:tab pos="7411790" algn="l"/>
                <a:tab pos="7819315" algn="l"/>
                <a:tab pos="8226842" algn="l"/>
              </a:tabLst>
              <a:defRPr/>
            </a:pPr>
            <a:r>
              <a:rPr lang="en-US" dirty="0" smtClean="0"/>
              <a:t>Need to accommodate:</a:t>
            </a:r>
          </a:p>
          <a:p>
            <a:pPr marL="1188906" lvl="2" indent="-293764">
              <a:buClr>
                <a:srgbClr val="FF3366"/>
              </a:buClr>
              <a:buSzPct val="45000"/>
              <a:buFont typeface="Wingdings" charset="0"/>
              <a:buChar char=""/>
              <a:tabLst>
                <a:tab pos="388806" algn="l"/>
                <a:tab pos="483847" algn="l"/>
                <a:tab pos="891374" algn="l"/>
                <a:tab pos="1298899" algn="l"/>
                <a:tab pos="1706426" algn="l"/>
                <a:tab pos="2113951" algn="l"/>
                <a:tab pos="2521478" algn="l"/>
                <a:tab pos="2929003" algn="l"/>
                <a:tab pos="3336530" algn="l"/>
                <a:tab pos="3744055" algn="l"/>
                <a:tab pos="4151582" algn="l"/>
                <a:tab pos="4559107" algn="l"/>
                <a:tab pos="4966634" algn="l"/>
                <a:tab pos="5374159" algn="l"/>
                <a:tab pos="5781686" algn="l"/>
                <a:tab pos="6189211" algn="l"/>
                <a:tab pos="6596738" algn="l"/>
                <a:tab pos="7004263" algn="l"/>
                <a:tab pos="7411790" algn="l"/>
                <a:tab pos="7819315" algn="l"/>
                <a:tab pos="8226842" algn="l"/>
              </a:tabLst>
              <a:defRPr/>
            </a:pPr>
            <a:r>
              <a:rPr lang="en-US" dirty="0" smtClean="0"/>
              <a:t>irregular uncertainty distributions for individual age controls</a:t>
            </a:r>
          </a:p>
          <a:p>
            <a:pPr marL="1188906" lvl="2" indent="-293764">
              <a:buClr>
                <a:srgbClr val="FF3366"/>
              </a:buClr>
              <a:buSzPct val="45000"/>
              <a:buFont typeface="Wingdings" charset="0"/>
              <a:buChar char=""/>
              <a:tabLst>
                <a:tab pos="388806" algn="l"/>
                <a:tab pos="483847" algn="l"/>
                <a:tab pos="891374" algn="l"/>
                <a:tab pos="1298899" algn="l"/>
                <a:tab pos="1706426" algn="l"/>
                <a:tab pos="2113951" algn="l"/>
                <a:tab pos="2521478" algn="l"/>
                <a:tab pos="2929003" algn="l"/>
                <a:tab pos="3336530" algn="l"/>
                <a:tab pos="3744055" algn="l"/>
                <a:tab pos="4151582" algn="l"/>
                <a:tab pos="4559107" algn="l"/>
                <a:tab pos="4966634" algn="l"/>
                <a:tab pos="5374159" algn="l"/>
                <a:tab pos="5781686" algn="l"/>
                <a:tab pos="6189211" algn="l"/>
                <a:tab pos="6596738" algn="l"/>
                <a:tab pos="7004263" algn="l"/>
                <a:tab pos="7411790" algn="l"/>
                <a:tab pos="7819315" algn="l"/>
                <a:tab pos="8226842" algn="l"/>
              </a:tabLst>
              <a:defRPr/>
            </a:pPr>
            <a:r>
              <a:rPr lang="en-US" dirty="0" smtClean="0"/>
              <a:t>Variations in sedimentation rate, including hiatuses &amp; rapid sedimentation events</a:t>
            </a:r>
          </a:p>
          <a:p>
            <a:pPr marL="1188906" lvl="2" indent="-293764">
              <a:buClr>
                <a:srgbClr val="FF3366"/>
              </a:buClr>
              <a:buSzPct val="45000"/>
              <a:buFont typeface="Wingdings" charset="0"/>
              <a:buChar char=""/>
              <a:tabLst>
                <a:tab pos="388806" algn="l"/>
                <a:tab pos="483847" algn="l"/>
                <a:tab pos="891374" algn="l"/>
                <a:tab pos="1298899" algn="l"/>
                <a:tab pos="1706426" algn="l"/>
                <a:tab pos="2113951" algn="l"/>
                <a:tab pos="2521478" algn="l"/>
                <a:tab pos="2929003" algn="l"/>
                <a:tab pos="3336530" algn="l"/>
                <a:tab pos="3744055" algn="l"/>
                <a:tab pos="4151582" algn="l"/>
                <a:tab pos="4559107" algn="l"/>
                <a:tab pos="4966634" algn="l"/>
                <a:tab pos="5374159" algn="l"/>
                <a:tab pos="5781686" algn="l"/>
                <a:tab pos="6189211" algn="l"/>
                <a:tab pos="6596738" algn="l"/>
                <a:tab pos="7004263" algn="l"/>
                <a:tab pos="7411790" algn="l"/>
                <a:tab pos="7819315" algn="l"/>
                <a:tab pos="8226842" algn="l"/>
              </a:tabLst>
              <a:defRPr/>
            </a:pPr>
            <a:r>
              <a:rPr lang="en-US" dirty="0" smtClean="0"/>
              <a:t>Outlier dates and biased dates</a:t>
            </a:r>
          </a:p>
        </p:txBody>
      </p:sp>
    </p:spTree>
    <p:extLst>
      <p:ext uri="{BB962C8B-B14F-4D97-AF65-F5344CB8AC3E}">
        <p14:creationId xmlns:p14="http://schemas.microsoft.com/office/powerpoint/2010/main" val="10577057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‘Classical’ Age Models: </a:t>
            </a:r>
            <a:br>
              <a:rPr lang="en-US" dirty="0" smtClean="0"/>
            </a:br>
            <a:r>
              <a:rPr lang="en-US" dirty="0" smtClean="0"/>
              <a:t>Common Variants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9548" y="1391771"/>
            <a:ext cx="89344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457200" defTabSz="914400" eaLnBrk="0" hangingPunct="0">
              <a:buFontTx/>
              <a:buAutoNum type="arabicParenR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Linear Interpolation (connect the dots)</a:t>
            </a:r>
          </a:p>
          <a:p>
            <a:pPr marL="914400" indent="-457200" defTabSz="914400" eaLnBrk="0" hangingPunct="0">
              <a:buFontTx/>
              <a:buAutoNum type="arabicParenR"/>
            </a:pPr>
            <a:endParaRPr lang="en-US" sz="2800" dirty="0" smtClean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914400" indent="-457200" defTabSz="914400" eaLnBrk="0" hangingPunct="0">
              <a:buFontTx/>
              <a:buAutoNum type="arabicParenR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Regression</a:t>
            </a:r>
          </a:p>
          <a:p>
            <a:pPr marL="1371600" lvl="1" indent="-457200" defTabSz="914400" eaLnBrk="0" hangingPunct="0">
              <a:buFont typeface="+mj-lt"/>
              <a:buAutoNum type="alphaLcParenR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Linear Regression:  </a:t>
            </a:r>
            <a:r>
              <a:rPr lang="en-US" sz="2800" i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  = b</a:t>
            </a:r>
            <a:r>
              <a:rPr lang="en-US" sz="2800" i="1" baseline="-250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</a:t>
            </a:r>
            <a:r>
              <a:rPr lang="en-US" sz="2800" i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+b</a:t>
            </a:r>
            <a:r>
              <a:rPr lang="en-US" sz="2800" i="1" baseline="-250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US" sz="2800" i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*d</a:t>
            </a:r>
          </a:p>
          <a:p>
            <a:pPr marL="1371600" lvl="1" indent="-457200" defTabSz="914400" eaLnBrk="0" hangingPunct="0">
              <a:buFont typeface="+mj-lt"/>
              <a:buAutoNum type="alphaLcParenR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Polynomial Regression </a:t>
            </a:r>
            <a:r>
              <a:rPr lang="en-US" sz="28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 = </a:t>
            </a:r>
            <a:r>
              <a:rPr lang="en-US" sz="28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800" i="1" baseline="-25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8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+b</a:t>
            </a:r>
            <a:r>
              <a:rPr lang="en-US" sz="2800" i="1" baseline="-25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8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*d+… </a:t>
            </a:r>
            <a:r>
              <a:rPr lang="en-US" sz="2800" i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800" i="1" baseline="-250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800" i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i="1" baseline="-250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en-US" sz="2800" baseline="-25000" dirty="0" smtClean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914400" indent="-457200" defTabSz="914400" eaLnBrk="0" hangingPunct="0">
              <a:buFontTx/>
              <a:buAutoNum type="arabicParenR"/>
            </a:pPr>
            <a:endParaRPr lang="en-US" sz="2800" dirty="0" smtClean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914400" indent="-457200" defTabSz="914400" eaLnBrk="0" hangingPunct="0">
              <a:buFontTx/>
              <a:buAutoNum type="arabicParenR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Splines (must pass through all knots with minimum bends)</a:t>
            </a:r>
          </a:p>
          <a:p>
            <a:pPr marL="1428750" lvl="1" indent="-514350" defTabSz="914400" eaLnBrk="0" hangingPunct="0">
              <a:buFont typeface="+mj-lt"/>
              <a:buAutoNum type="alphaLcParenR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Cubic Spline</a:t>
            </a:r>
          </a:p>
          <a:p>
            <a:pPr marL="1428750" lvl="1" indent="-514350" defTabSz="914400" eaLnBrk="0" hangingPunct="0">
              <a:buFont typeface="+mj-lt"/>
              <a:buAutoNum type="alphaLcParenR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Smooth Spline</a:t>
            </a:r>
          </a:p>
          <a:p>
            <a:pPr marL="1428750" lvl="1" indent="-514350" defTabSz="914400" eaLnBrk="0" hangingPunct="0">
              <a:buFont typeface="+mj-lt"/>
              <a:buAutoNum type="alphaLcParenR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Locally Weighted Spline (LOWESS)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66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ogoPollenHRC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8584"/>
            <a:ext cx="4554071" cy="3547838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1" y="1146919"/>
            <a:ext cx="404704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defTabSz="914400" eaLnBrk="0" hangingPunct="0"/>
            <a:r>
              <a:rPr lang="en-US" b="1" dirty="0" smtClean="0">
                <a:ln w="50800"/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</a:t>
            </a:r>
            <a:r>
              <a:rPr lang="en-US" b="1" baseline="30000" dirty="0" smtClean="0">
                <a:ln w="50800"/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</a:t>
            </a:r>
            <a:r>
              <a:rPr lang="en-US" b="1" dirty="0" smtClean="0">
                <a:ln w="50800"/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-Degree Polynomial</a:t>
            </a:r>
            <a:endParaRPr lang="en-US" b="1" dirty="0">
              <a:ln w="50800"/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50800"/>
                <a:solidFill>
                  <a:srgbClr val="000000"/>
                </a:solidFill>
                <a:latin typeface="Calibri" pitchFamily="34" charset="0"/>
              </a:rPr>
              <a:t>Classical Age Models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628532" y="1131241"/>
            <a:ext cx="286751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defTabSz="914400" eaLnBrk="0" hangingPunct="0"/>
            <a:r>
              <a:rPr lang="en-US" b="1" dirty="0">
                <a:ln w="50800"/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Cubic B-spline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532" y="1608584"/>
            <a:ext cx="4550299" cy="354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8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Age Models &amp; Uncertainty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507212"/>
            <a:ext cx="91440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>
              <a:spcAft>
                <a:spcPts val="1200"/>
              </a:spcAft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lassical age models do not treat uncertainty very well.</a:t>
            </a:r>
          </a:p>
          <a:p>
            <a:pPr marL="514350" indent="-514350" defTabSz="914400" eaLnBrk="0" hangingPunct="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treat age controls as point estimates &amp; do not handle irregular probability distributions (</a:t>
            </a:r>
            <a:r>
              <a:rPr lang="en-US" sz="2800" i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clam</a:t>
            </a: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does)</a:t>
            </a:r>
          </a:p>
          <a:p>
            <a:pPr marL="514350" indent="-514350" defTabSz="914400" eaLnBrk="0" hangingPunct="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Fitted models do not accommodate local uncertainties due to few dates, conflicting dates, etc.</a:t>
            </a:r>
          </a:p>
          <a:p>
            <a:pPr marL="514350" indent="-514350" defTabSz="914400" eaLnBrk="0" hangingPunct="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paleo-papers do not formally incorporate age uncertainty into analyses.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6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CLAM:  Good option for classical age models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" y="1219199"/>
            <a:ext cx="443864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914400" eaLnBrk="0" hangingPunct="0">
              <a:buFontTx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 software</a:t>
            </a:r>
          </a:p>
          <a:p>
            <a:pPr marL="914400" lvl="1" indent="-457200" defTabSz="914400" eaLnBrk="0" hangingPunct="0">
              <a:buFontTx/>
              <a:buAutoNum type="arabicParenR"/>
            </a:pP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available from </a:t>
            </a:r>
            <a:r>
              <a:rPr lang="en-US" sz="1800" dirty="0" err="1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Blaauw’s</a:t>
            </a: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website</a:t>
            </a:r>
          </a:p>
          <a:p>
            <a:pPr marL="914400" lvl="1" indent="-457200" defTabSz="914400" eaLnBrk="0" hangingPunct="0">
              <a:buFontTx/>
              <a:buAutoNum type="arabicParenR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 package </a:t>
            </a: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 https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://github.com/SimonGoring/clam</a:t>
            </a:r>
            <a:endParaRPr lang="en-US" sz="1800" dirty="0" smtClean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defTabSz="914400" eaLnBrk="0" hangingPunct="0">
              <a:buFontTx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Internally calibrates </a:t>
            </a:r>
            <a:r>
              <a:rPr lang="en-US" baseline="300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14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 dates, using latest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IntCal</a:t>
            </a:r>
            <a:endParaRPr lang="en-US" dirty="0" smtClean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defTabSz="914400" eaLnBrk="0" hangingPunct="0">
              <a:buFontTx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User selects model type (linear interpolation, spline, regression)</a:t>
            </a:r>
          </a:p>
          <a:p>
            <a:pPr marL="457200" indent="-457200" defTabSz="914400" eaLnBrk="0" hangingPunct="0">
              <a:buFontTx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Repeatedly samples from calibrated </a:t>
            </a:r>
            <a:r>
              <a:rPr lang="en-US" baseline="300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14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  to  fit multiple curves, better estimates of  uncertainty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2857800"/>
            <a:ext cx="4591050" cy="3061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" name="Picture 2" descr="keepcl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166" y="1126150"/>
            <a:ext cx="829313" cy="152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38186" y="602255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Images: Maarten Blaauw</a:t>
            </a:r>
            <a:endParaRPr lang="en-US" sz="18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001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Dating and age model uncertainty</a:t>
            </a:r>
            <a:endParaRPr lang="en-US" altLang="en-US" dirty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790700"/>
            <a:ext cx="8382000" cy="4019550"/>
          </a:xfrm>
        </p:spPr>
        <p:txBody>
          <a:bodyPr/>
          <a:lstStyle/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I:  	Radiocarbon Dating: Fundamentals</a:t>
            </a:r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II:  Time: Concepts &amp; Informatics</a:t>
            </a:r>
            <a:endParaRPr lang="en-US" altLang="en-US" dirty="0"/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III:  </a:t>
            </a:r>
            <a:r>
              <a:rPr lang="en-US" altLang="en-US" dirty="0"/>
              <a:t>Classical Age </a:t>
            </a:r>
            <a:r>
              <a:rPr lang="en-US" altLang="en-US" dirty="0" smtClean="0"/>
              <a:t>Models &amp; </a:t>
            </a:r>
            <a:r>
              <a:rPr lang="en-US" altLang="en-US" i="1" dirty="0" smtClean="0"/>
              <a:t>clam</a:t>
            </a:r>
            <a:endParaRPr lang="en-US" altLang="en-US" i="1" dirty="0"/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IV:  </a:t>
            </a:r>
            <a:r>
              <a:rPr lang="en-US" altLang="en-US" dirty="0"/>
              <a:t>Bayesian Age-Depth Models &amp; </a:t>
            </a:r>
            <a:r>
              <a:rPr lang="en-US" altLang="en-US" i="1" dirty="0"/>
              <a:t>bacon</a:t>
            </a:r>
          </a:p>
        </p:txBody>
      </p:sp>
    </p:spTree>
    <p:extLst>
      <p:ext uri="{BB962C8B-B14F-4D97-AF65-F5344CB8AC3E}">
        <p14:creationId xmlns:p14="http://schemas.microsoft.com/office/powerpoint/2010/main" val="372733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ChangeArrowheads="1"/>
          </p:cNvSpPr>
          <p:nvPr/>
        </p:nvSpPr>
        <p:spPr bwMode="auto">
          <a:xfrm>
            <a:off x="3447331" y="2483757"/>
            <a:ext cx="8228160" cy="754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 defTabSz="914400" eaLnBrk="0" hangingPunct="0">
              <a:lnSpc>
                <a:spcPct val="95000"/>
              </a:lnSpc>
              <a:defRPr/>
            </a:pPr>
            <a:endParaRPr lang="en-GB" sz="4000" dirty="0">
              <a:solidFill>
                <a:srgbClr val="00008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456481" y="1280478"/>
            <a:ext cx="8228160" cy="5128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11163" indent="-306388"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842963" indent="-280988"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defTabSz="914400" eaLnBrk="0" hangingPunct="0">
              <a:lnSpc>
                <a:spcPct val="94000"/>
              </a:lnSpc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9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Combine new information  (age controls) with prior information</a:t>
            </a:r>
          </a:p>
          <a:p>
            <a:pPr defTabSz="914400" eaLnBrk="0" hangingPunct="0">
              <a:lnSpc>
                <a:spcPct val="94000"/>
              </a:lnSpc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9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Major Priors include: </a:t>
            </a:r>
            <a:endParaRPr lang="en-GB" sz="2900" dirty="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  <a:p>
            <a:pPr lvl="1" defTabSz="914400" eaLnBrk="0" hangingPunct="0">
              <a:lnSpc>
                <a:spcPct val="94000"/>
              </a:lnSpc>
              <a:spcAft>
                <a:spcPts val="1032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5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Stratigraphic Superposition:  Deeper sediments are older (Steno’s Law)</a:t>
            </a:r>
          </a:p>
          <a:p>
            <a:pPr lvl="1" defTabSz="914400" eaLnBrk="0" hangingPunct="0">
              <a:lnSpc>
                <a:spcPct val="94000"/>
              </a:lnSpc>
              <a:spcAft>
                <a:spcPts val="1032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5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Sediment accumulation rate</a:t>
            </a:r>
          </a:p>
          <a:p>
            <a:pPr lvl="1" defTabSz="914400" eaLnBrk="0" hangingPunct="0">
              <a:lnSpc>
                <a:spcPct val="94000"/>
              </a:lnSpc>
              <a:spcAft>
                <a:spcPts val="1032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5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Sediment ‘Memory’ (i.e. the autocorrelation or variability between depths)</a:t>
            </a:r>
          </a:p>
          <a:p>
            <a:pPr lvl="1" defTabSz="914400" eaLnBrk="0" hangingPunct="0">
              <a:lnSpc>
                <a:spcPct val="94000"/>
              </a:lnSpc>
              <a:spcAft>
                <a:spcPts val="1032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5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Hiatuses </a:t>
            </a:r>
            <a:endParaRPr lang="en-GB" sz="2500" dirty="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  <a:p>
            <a:pPr defTabSz="914400" eaLnBrk="0" hangingPunct="0">
              <a:lnSpc>
                <a:spcPct val="94000"/>
              </a:lnSpc>
              <a:spcAft>
                <a:spcPts val="1032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5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Output: Probabilistic estimates of age given priors and age controls</a:t>
            </a:r>
            <a:endParaRPr lang="en-GB" sz="2500" dirty="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chemeClr val="tx1"/>
                </a:solidFill>
              </a:rPr>
              <a:t>Bayesian </a:t>
            </a:r>
            <a:r>
              <a:rPr lang="en-GB" sz="4000" dirty="0" smtClean="0">
                <a:solidFill>
                  <a:schemeClr val="tx1"/>
                </a:solidFill>
              </a:rPr>
              <a:t>Age Models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6175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ChangeArrowheads="1"/>
          </p:cNvSpPr>
          <p:nvPr/>
        </p:nvSpPr>
        <p:spPr bwMode="auto">
          <a:xfrm>
            <a:off x="131191" y="1128078"/>
            <a:ext cx="9144000" cy="59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 defTabSz="914400" eaLnBrk="0" hangingPunct="0">
              <a:lnSpc>
                <a:spcPct val="95000"/>
              </a:lnSpc>
              <a:defRPr/>
            </a:pPr>
            <a:endParaRPr lang="en-GB" sz="4000" dirty="0">
              <a:solidFill>
                <a:srgbClr val="00008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456481" y="679843"/>
            <a:ext cx="8228160" cy="5128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11163" indent="-306388"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842963" indent="-280988"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defTabSz="914400" eaLnBrk="0" hangingPunct="0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b="1" dirty="0" err="1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MexCal</a:t>
            </a:r>
            <a:r>
              <a:rPr lang="en-GB" sz="22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: Christen, 1994. PhD thesis Nottingham</a:t>
            </a:r>
          </a:p>
          <a:p>
            <a:pPr defTabSz="914400" eaLnBrk="0" hangingPunct="0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b="1" dirty="0" err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BCal</a:t>
            </a:r>
            <a:r>
              <a:rPr lang="en-GB" sz="22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: Buck et al., 1999. Internet Archaeology </a:t>
            </a:r>
            <a:r>
              <a:rPr lang="en-GB" sz="22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7</a:t>
            </a:r>
          </a:p>
          <a:p>
            <a:pPr lvl="1" defTabSz="914400" eaLnBrk="0" hangingPunct="0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Best for discrete horizons (e.g. top and bottom age estimates for a </a:t>
            </a:r>
            <a:r>
              <a:rPr lang="en-GB" sz="2200" i="1" dirty="0" err="1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archeo</a:t>
            </a:r>
            <a:r>
              <a:rPr lang="en-GB" sz="2200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-cultural horizon)</a:t>
            </a:r>
            <a:endParaRPr lang="en-GB" sz="2200" i="1" dirty="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  <a:p>
            <a:pPr defTabSz="914400" eaLnBrk="0" hangingPunct="0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b="1" dirty="0" err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OxCal</a:t>
            </a:r>
            <a:r>
              <a:rPr lang="en-GB" sz="22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: Bronk Ramsey, 2008. QSR </a:t>
            </a:r>
            <a:r>
              <a:rPr lang="en-GB" sz="22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27:42-60</a:t>
            </a:r>
          </a:p>
          <a:p>
            <a:pPr lvl="1" defTabSz="914400" eaLnBrk="0" hangingPunct="0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Widely used</a:t>
            </a:r>
            <a:endParaRPr lang="en-GB" sz="2200" i="1" dirty="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  <a:p>
            <a:pPr defTabSz="914400" eaLnBrk="0" hangingPunct="0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b="1" dirty="0" err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Bpeat</a:t>
            </a:r>
            <a:r>
              <a:rPr lang="en-GB" sz="22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: Blaauw &amp; Christen, 2005. </a:t>
            </a:r>
            <a:r>
              <a:rPr lang="en-GB" sz="2200" dirty="0" err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Appl</a:t>
            </a:r>
            <a:r>
              <a:rPr lang="en-GB" sz="22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 Stat 54: </a:t>
            </a:r>
            <a:r>
              <a:rPr lang="en-GB" sz="22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805-816</a:t>
            </a:r>
          </a:p>
          <a:p>
            <a:pPr lvl="1" defTabSz="914400" eaLnBrk="0" hangingPunct="0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Superseded by </a:t>
            </a:r>
            <a:r>
              <a:rPr lang="en-GB" sz="2200" b="1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bacon</a:t>
            </a:r>
          </a:p>
          <a:p>
            <a:pPr defTabSz="914400" eaLnBrk="0" hangingPunct="0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b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Bacon</a:t>
            </a:r>
            <a:r>
              <a:rPr lang="en-GB" sz="22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:  Blaauw &amp; Christen, 2011.  Bayesian Anal 6: 1-18</a:t>
            </a:r>
          </a:p>
          <a:p>
            <a:pPr lvl="1" defTabSz="914400" eaLnBrk="0" hangingPunct="0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Widely used.</a:t>
            </a:r>
          </a:p>
          <a:p>
            <a:pPr defTabSz="914400" eaLnBrk="0" hangingPunct="0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b="1" i="1" dirty="0" err="1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Bchron</a:t>
            </a:r>
            <a:r>
              <a:rPr lang="en-GB" sz="2200" b="1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:  </a:t>
            </a:r>
            <a:r>
              <a:rPr lang="en-GB" sz="2200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Parnell et al. 2008 QSR 27: 1872-1885</a:t>
            </a:r>
          </a:p>
          <a:p>
            <a:pPr lvl="1" defTabSz="914400" eaLnBrk="0" hangingPunct="0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Widely used</a:t>
            </a:r>
            <a:endParaRPr lang="en-GB" sz="2200" i="1" dirty="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chemeClr val="tx1"/>
                </a:solidFill>
                <a:latin typeface="Times New Roman" charset="0"/>
                <a:cs typeface="Arial Unicode MS" charset="0"/>
              </a:rPr>
              <a:t>A quick </a:t>
            </a:r>
            <a:r>
              <a:rPr lang="en-GB" sz="4000" dirty="0" smtClean="0">
                <a:solidFill>
                  <a:schemeClr val="tx1"/>
                </a:solidFill>
                <a:latin typeface="Times New Roman" charset="0"/>
                <a:cs typeface="Arial Unicode MS" charset="0"/>
              </a:rPr>
              <a:t>list of  </a:t>
            </a:r>
            <a:r>
              <a:rPr lang="en-GB" sz="4000" dirty="0">
                <a:solidFill>
                  <a:schemeClr val="tx1"/>
                </a:solidFill>
                <a:latin typeface="Times New Roman" charset="0"/>
                <a:cs typeface="Arial Unicode MS" charset="0"/>
              </a:rPr>
              <a:t>Bayesian Age </a:t>
            </a:r>
            <a:r>
              <a:rPr lang="en-GB" sz="4000" dirty="0" smtClean="0">
                <a:solidFill>
                  <a:schemeClr val="tx1"/>
                </a:solidFill>
                <a:latin typeface="Times New Roman" charset="0"/>
                <a:cs typeface="Arial Unicode MS" charset="0"/>
              </a:rPr>
              <a:t>Models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4053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Ruddiman3-8_RadioDec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44"/>
          <a:stretch>
            <a:fillRect/>
          </a:stretch>
        </p:blipFill>
        <p:spPr bwMode="auto">
          <a:xfrm>
            <a:off x="1766033" y="3344912"/>
            <a:ext cx="5425915" cy="3050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 smtClean="0"/>
              <a:t>Principles of Radiometric Dating</a:t>
            </a:r>
          </a:p>
        </p:txBody>
      </p:sp>
      <p:sp>
        <p:nvSpPr>
          <p:cNvPr id="19460" name="Text Box 5"/>
          <p:cNvSpPr txBox="1">
            <a:spLocks noChangeArrowheads="1"/>
          </p:cNvSpPr>
          <p:nvPr/>
        </p:nvSpPr>
        <p:spPr bwMode="auto">
          <a:xfrm>
            <a:off x="441557" y="1929139"/>
            <a:ext cx="3520843" cy="1446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defTabSz="914400" eaLnBrk="0" hangingPunct="0"/>
            <a:r>
              <a:rPr lang="en-US" altLang="en-US" sz="4400" dirty="0" err="1" smtClean="0">
                <a:solidFill>
                  <a:srgbClr val="000000"/>
                </a:solidFill>
                <a:latin typeface="Times New Roman" pitchFamily="18" charset="0"/>
                <a:ea typeface="+mn-ea"/>
              </a:rPr>
              <a:t>N</a:t>
            </a:r>
            <a:r>
              <a:rPr lang="en-US" altLang="en-US" sz="4400" baseline="-25000" dirty="0" err="1" smtClean="0">
                <a:solidFill>
                  <a:srgbClr val="000000"/>
                </a:solidFill>
                <a:latin typeface="Times New Roman" pitchFamily="18" charset="0"/>
                <a:ea typeface="+mn-ea"/>
              </a:rPr>
              <a:t>t</a:t>
            </a:r>
            <a:r>
              <a:rPr lang="en-US" altLang="en-US" sz="4400" dirty="0" smtClean="0">
                <a:solidFill>
                  <a:srgbClr val="000000"/>
                </a:solidFill>
                <a:latin typeface="Times New Roman" pitchFamily="18" charset="0"/>
                <a:ea typeface="+mn-ea"/>
              </a:rPr>
              <a:t>=N</a:t>
            </a:r>
            <a:r>
              <a:rPr lang="en-US" altLang="en-US" sz="4400" baseline="-25000" dirty="0" smtClean="0">
                <a:solidFill>
                  <a:srgbClr val="000000"/>
                </a:solidFill>
                <a:latin typeface="Times New Roman" pitchFamily="18" charset="0"/>
                <a:ea typeface="+mn-ea"/>
              </a:rPr>
              <a:t>0</a:t>
            </a:r>
            <a:r>
              <a:rPr lang="en-US" altLang="en-US" sz="4400" dirty="0" smtClean="0">
                <a:solidFill>
                  <a:srgbClr val="000000"/>
                </a:solidFill>
                <a:latin typeface="Times New Roman" pitchFamily="18" charset="0"/>
                <a:ea typeface="+mn-ea"/>
              </a:rPr>
              <a:t>e</a:t>
            </a:r>
            <a:r>
              <a:rPr lang="en-US" altLang="en-US" sz="4400" baseline="30000" dirty="0" smtClean="0">
                <a:solidFill>
                  <a:srgbClr val="000000"/>
                </a:solidFill>
                <a:latin typeface="Times New Roman" pitchFamily="18" charset="0"/>
                <a:ea typeface="+mn-ea"/>
              </a:rPr>
              <a:t>-</a:t>
            </a:r>
            <a:r>
              <a:rPr lang="en-US" altLang="en-US" sz="4400" baseline="30000" dirty="0" smtClean="0">
                <a:solidFill>
                  <a:srgbClr val="000000"/>
                </a:solidFill>
                <a:latin typeface="Symbol" pitchFamily="18" charset="2"/>
                <a:ea typeface="+mn-ea"/>
              </a:rPr>
              <a:t>l</a:t>
            </a:r>
            <a:r>
              <a:rPr lang="en-US" altLang="en-US" sz="4400" baseline="30000" dirty="0" smtClean="0">
                <a:solidFill>
                  <a:srgbClr val="000000"/>
                </a:solidFill>
                <a:latin typeface="Times New Roman" pitchFamily="18" charset="0"/>
                <a:ea typeface="+mn-ea"/>
              </a:rPr>
              <a:t>t</a:t>
            </a:r>
            <a:endParaRPr lang="en-US" altLang="en-US" sz="4400" baseline="30000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  <a:p>
            <a:pPr defTabSz="914400" eaLnBrk="0" hangingPunct="0"/>
            <a:r>
              <a:rPr lang="en-US" altLang="en-US" sz="44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t</a:t>
            </a:r>
            <a:r>
              <a:rPr lang="en-US" altLang="en-US" sz="4400" baseline="-25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1/2</a:t>
            </a:r>
            <a:r>
              <a:rPr lang="en-US" altLang="en-US" sz="44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 = (ln 2)/</a:t>
            </a:r>
            <a:r>
              <a:rPr lang="en-US" altLang="en-US" sz="4400" dirty="0">
                <a:solidFill>
                  <a:srgbClr val="000000"/>
                </a:solidFill>
                <a:latin typeface="Symbol" pitchFamily="18" charset="2"/>
                <a:ea typeface="+mn-ea"/>
              </a:rPr>
              <a:t>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91000" y="1959917"/>
            <a:ext cx="4171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defTabSz="914400" eaLnBrk="0" hangingPunct="0"/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N= Number of radioactive isotopes remaining at time T</a:t>
            </a:r>
          </a:p>
          <a:p>
            <a:pPr marL="685800" indent="-685800" defTabSz="914400" eaLnBrk="0" hangingPunct="0"/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</a:t>
            </a:r>
            <a:r>
              <a:rPr lang="en-US" sz="1400" baseline="-250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= Number of radioactive isotopes at start</a:t>
            </a:r>
          </a:p>
          <a:p>
            <a:pPr marL="685800" indent="-685800" defTabSz="914400" eaLnBrk="0" hangingPunct="0"/>
            <a:r>
              <a:rPr lang="en-US" sz="1400" dirty="0" smtClean="0">
                <a:solidFill>
                  <a:srgbClr val="000000"/>
                </a:solidFill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l</a:t>
            </a: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=   decay constant</a:t>
            </a:r>
          </a:p>
          <a:p>
            <a:pPr marL="685800" indent="-685800" defTabSz="914400" eaLnBrk="0" hangingPunct="0"/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t=     time elapsed</a:t>
            </a:r>
          </a:p>
          <a:p>
            <a:pPr marL="685800" indent="-685800" defTabSz="914400" eaLnBrk="0" hangingPunct="0"/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</a:t>
            </a:r>
            <a:r>
              <a:rPr lang="en-US" sz="1400" baseline="-250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1/2</a:t>
            </a: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= half-life of substance</a:t>
            </a: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857" y="876300"/>
            <a:ext cx="8188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Unstable isotopes decay exponentially</a:t>
            </a:r>
          </a:p>
          <a:p>
            <a:pPr defTabSz="914400" eaLnBrk="0" hangingPunct="0"/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Each isotope has its own, fixed, rate constant (</a:t>
            </a:r>
            <a:r>
              <a:rPr lang="en-US" sz="2800" dirty="0" smtClean="0">
                <a:solidFill>
                  <a:srgbClr val="000000"/>
                </a:solidFill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l</a:t>
            </a: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-1" y="6026150"/>
            <a:ext cx="14927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defTabSz="914400" eaLnBrk="0" hangingPunct="0"/>
            <a:r>
              <a:rPr lang="en-US" altLang="en-US" sz="1800" dirty="0">
                <a:solidFill>
                  <a:srgbClr val="000000"/>
                </a:solidFill>
                <a:ea typeface="+mn-ea"/>
              </a:rPr>
              <a:t>Ruddiman </a:t>
            </a:r>
            <a:r>
              <a:rPr lang="en-US" altLang="en-US" sz="1800" dirty="0" smtClean="0">
                <a:solidFill>
                  <a:srgbClr val="000000"/>
                </a:solidFill>
                <a:ea typeface="+mn-ea"/>
              </a:rPr>
              <a:t>2.9</a:t>
            </a:r>
            <a:endParaRPr lang="en-US" altLang="en-US" sz="1800" b="1" dirty="0">
              <a:solidFill>
                <a:srgbClr val="000000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675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95350" y="1190685"/>
            <a:ext cx="76009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914400" eaLnBrk="0" hangingPunct="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Divides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core into 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cm-thick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sections</a:t>
            </a:r>
          </a:p>
          <a:p>
            <a:pPr marL="457200" indent="-457200" defTabSz="914400" eaLnBrk="0" hangingPunct="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Models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accumulation for each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section (with separate parameters for each section)</a:t>
            </a:r>
          </a:p>
          <a:p>
            <a:pPr marL="457200" indent="-457200" defTabSz="914400" eaLnBrk="0" hangingPunct="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MCMC for parameter estimation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defTabSz="914400" eaLnBrk="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Priors for:</a:t>
            </a:r>
          </a:p>
          <a:p>
            <a:pPr marL="914400" lvl="1" indent="-457200" defTabSz="914400" eaLnBrk="0" hangingPunct="0">
              <a:buFont typeface="+mj-lt"/>
              <a:buAutoNum type="alphaLcParenR"/>
              <a:tabLst>
                <a:tab pos="1200150" algn="l"/>
              </a:tabLs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Accumulation rate</a:t>
            </a:r>
          </a:p>
          <a:p>
            <a:pPr marL="914400" lvl="1" indent="-457200" defTabSz="914400" eaLnBrk="0" hangingPunct="0">
              <a:buFont typeface="+mj-lt"/>
              <a:buAutoNum type="alphaLcParenR"/>
              <a:tabLst>
                <a:tab pos="1200150" algn="l"/>
              </a:tabLs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Sediment memory 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914400" lvl="1" indent="-457200" defTabSz="914400" eaLnBrk="0" hangingPunct="0">
              <a:buFont typeface="+mj-lt"/>
              <a:buAutoNum type="alphaLcParenR"/>
              <a:tabLst>
                <a:tab pos="1200150" algn="l"/>
              </a:tabLs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Hiatus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locations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defTabSz="914400" eaLnBrk="0" hangingPunct="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Outlier age controls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identified using Student T distribution</a:t>
            </a:r>
          </a:p>
          <a:p>
            <a:pPr marL="457200" indent="-457200" defTabSz="914400" eaLnBrk="0" hangingPunct="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 calculate probability of synchrony of events between sites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49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Bacon  </a:t>
            </a:r>
            <a:r>
              <a:rPr lang="en-US" dirty="0" smtClean="0"/>
              <a:t>example – Spicer Lake, IN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0208"/>
            <a:ext cx="7201629" cy="42576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040404"/>
            <a:ext cx="302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Wang et al. 2015 </a:t>
            </a:r>
            <a:r>
              <a:rPr lang="en-US" sz="1800" i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Holocene</a:t>
            </a: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7659" y="5230688"/>
            <a:ext cx="6282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914400" eaLnBrk="0" hangingPunct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15 AMS dates + core top</a:t>
            </a:r>
          </a:p>
          <a:p>
            <a:pPr marL="457200" indent="-457200" defTabSz="914400" eaLnBrk="0" hangingPunct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Some charcoal dates with very small sample sizes apparently too young</a:t>
            </a:r>
            <a:endParaRPr lang="en-US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44479" y="1335732"/>
            <a:ext cx="1609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Green=Prior</a:t>
            </a:r>
          </a:p>
          <a:p>
            <a:pPr defTabSz="914400" eaLnBrk="0" hangingPunct="0"/>
            <a:r>
              <a:rPr lang="en-US" sz="1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Gray=Posterior</a:t>
            </a:r>
            <a:endParaRPr lang="en-US" sz="18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5916" y="84554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MCMC Chain</a:t>
            </a:r>
            <a:endParaRPr lang="en-US" sz="18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362450" y="3019425"/>
            <a:ext cx="323850" cy="219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2727659" y="2643842"/>
            <a:ext cx="209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Notice higher uncertainty when no data</a:t>
            </a:r>
            <a:endParaRPr lang="en-US" sz="14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0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Priors in Bacon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358205"/>
            <a:ext cx="4648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914400" eaLnBrk="0" hangingPunct="0">
              <a:buFontTx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Sediment Accumulation Rate: See Goring et al 2012</a:t>
            </a:r>
          </a:p>
          <a:p>
            <a:pPr marL="457200" indent="-457200" defTabSz="914400" eaLnBrk="0" hangingPunct="0">
              <a:buFontTx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Sediment memory -  Bacon uses a fairly non-informative prior</a:t>
            </a:r>
          </a:p>
          <a:p>
            <a:pPr marL="457200" indent="-457200" defTabSz="914400" eaLnBrk="0" hangingPunct="0">
              <a:buFontTx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Hiatuses:   use your judgment</a:t>
            </a:r>
          </a:p>
          <a:p>
            <a:pPr defTabSz="914400" eaLnBrk="0" hangingPunct="0"/>
            <a:endParaRPr lang="en-US" dirty="0">
              <a:solidFill>
                <a:srgbClr val="000000"/>
              </a:solidFill>
              <a:latin typeface="Times" pitchFamily="18" charset="0"/>
              <a:ea typeface="+mn-ea"/>
            </a:endParaRPr>
          </a:p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Also:  Number of Sections.</a:t>
            </a:r>
          </a:p>
          <a:p>
            <a:pPr marL="342900" indent="-342900" defTabSz="914400" eaLnBrk="0" hangingPunct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Not a prior – determines # of sections.  </a:t>
            </a:r>
          </a:p>
          <a:p>
            <a:pPr marL="342900" indent="-342900" defTabSz="914400" eaLnBrk="0" hangingPunct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More sections allow more flexibility in age-depth curve, too many will impose high computational costs</a:t>
            </a:r>
          </a:p>
          <a:p>
            <a:pPr marL="457200" indent="-457200" defTabSz="914400" eaLnBrk="0" hangingPunct="0">
              <a:buFontTx/>
              <a:buAutoNum type="arabicPeriod"/>
            </a:pPr>
            <a:endParaRPr lang="en-US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922" y="2456705"/>
            <a:ext cx="4587077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373" y="46712"/>
            <a:ext cx="2488628" cy="267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52887" y="6189017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Goring et al. 2012</a:t>
            </a:r>
            <a:endParaRPr lang="en-US" sz="14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57602" y="2628900"/>
            <a:ext cx="2840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Gamma Distributions</a:t>
            </a:r>
            <a:endParaRPr lang="en-US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013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1-14 at 15.06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533400"/>
            <a:ext cx="8356600" cy="5778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3700" y="2184027"/>
            <a:ext cx="8356599" cy="3539431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2800" dirty="0" smtClean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“We 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used the BACON software</a:t>
            </a:r>
            <a:r>
              <a:rPr lang="en-US" sz="2800" baseline="30000" dirty="0">
                <a:solidFill>
                  <a:srgbClr val="000000"/>
                </a:solidFill>
                <a:latin typeface="Arial"/>
                <a:ea typeface="+mn-ea"/>
                <a:cs typeface="Arial"/>
                <a:hlinkClick r:id="rId4" tooltip="Blaauw, M. &amp; Christen, J. A. Flexible palaeoclimate age-depth models using an Autoregressive Gamma Process. Bayesian Anal. 6, 457–474 (2011)."/>
              </a:rPr>
              <a:t>38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 on twelve </a:t>
            </a:r>
            <a:r>
              <a:rPr lang="en-US" sz="2800" baseline="300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14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C dates to construct a </a:t>
            </a:r>
            <a:r>
              <a:rPr lang="en-US" sz="2800" b="1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robust age-depth model 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(for details, see 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+mn-ea"/>
                <a:cs typeface="Arial"/>
                <a:hlinkClick r:id="rId5"/>
              </a:rPr>
              <a:t>Supplementary Note 1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). The reliability of the inferred ages from the lower part is supported by an almost similar age-depth model generated from the extrapolation of the mean sedimentation rate inferred from </a:t>
            </a:r>
            <a:r>
              <a:rPr lang="en-US" sz="2800" baseline="300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210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Pb dating of the upper part of the core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.”</a:t>
            </a:r>
            <a:endParaRPr lang="en-US" sz="2800" dirty="0">
              <a:solidFill>
                <a:srgbClr val="000000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8162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Good models do not substitute for good  judgment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9005" y="6189017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Example from Blaauw</a:t>
            </a:r>
            <a:endParaRPr lang="en-US" sz="14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9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4 at 15.09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19" y="0"/>
            <a:ext cx="6216798" cy="6159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0888" y="61595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endParaRPr lang="en-US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89005" y="6189017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Example from Blaauw</a:t>
            </a:r>
            <a:endParaRPr lang="en-US" sz="14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7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 Exercise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0304" y="1532070"/>
            <a:ext cx="837303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AutoNum type="arabicPeriod"/>
            </a:pPr>
            <a:r>
              <a:rPr lang="en-US" dirty="0" smtClean="0"/>
              <a:t>Calibrating Radiocarbon Dates:  CALIB &amp; </a:t>
            </a:r>
            <a:r>
              <a:rPr lang="en-US" i="1" dirty="0" smtClean="0"/>
              <a:t>clam</a:t>
            </a:r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en-US" dirty="0" smtClean="0"/>
              <a:t>Classical Age-Depth models (</a:t>
            </a:r>
            <a:r>
              <a:rPr lang="en-US" i="1" dirty="0" smtClean="0"/>
              <a:t>clam</a:t>
            </a:r>
            <a:r>
              <a:rPr lang="en-US" dirty="0" smtClean="0"/>
              <a:t>)</a:t>
            </a:r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en-US" dirty="0" smtClean="0"/>
              <a:t>Bayesian Age-Depth Models (</a:t>
            </a:r>
            <a:r>
              <a:rPr lang="en-US" i="1" dirty="0" smtClean="0"/>
              <a:t>bacon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6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88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96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Gamma Distributions</a:t>
            </a:r>
            <a:endParaRPr lang="en-US" dirty="0"/>
          </a:p>
        </p:txBody>
      </p:sp>
      <p:pic>
        <p:nvPicPr>
          <p:cNvPr id="2050" name="Picture 2" descr="Probability density plots of gamma distrib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5" y="673381"/>
            <a:ext cx="6137649" cy="460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28762" y="5001445"/>
            <a:ext cx="5505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Highly flexible</a:t>
            </a:r>
          </a:p>
          <a:p>
            <a:r>
              <a:rPr lang="en-US" dirty="0" smtClean="0"/>
              <a:t>Range: zero to unbounded</a:t>
            </a:r>
          </a:p>
          <a:p>
            <a:r>
              <a:rPr lang="en-US" dirty="0" smtClean="0"/>
              <a:t>Two parameters:  </a:t>
            </a:r>
            <a:r>
              <a:rPr lang="en-US" dirty="0" smtClean="0">
                <a:latin typeface="Symbol" panose="05050102010706020507" pitchFamily="18" charset="2"/>
              </a:rPr>
              <a:t>a</a:t>
            </a:r>
            <a:r>
              <a:rPr lang="en-US" dirty="0" smtClean="0"/>
              <a:t> &amp; </a:t>
            </a:r>
            <a:r>
              <a:rPr lang="en-US" dirty="0" smtClean="0">
                <a:latin typeface="Symbol" panose="05050102010706020507" pitchFamily="18" charset="2"/>
              </a:rPr>
              <a:t>b</a:t>
            </a:r>
            <a:r>
              <a:rPr lang="en-US" dirty="0" smtClean="0"/>
              <a:t>  (shape &amp; rate)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15200" y="1434353"/>
            <a:ext cx="963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panose="05050102010706020507" pitchFamily="18" charset="2"/>
              </a:rPr>
              <a:t>a</a:t>
            </a:r>
            <a:r>
              <a:rPr lang="en-US" dirty="0" smtClean="0"/>
              <a:t>=k</a:t>
            </a:r>
          </a:p>
          <a:p>
            <a:r>
              <a:rPr lang="en-US" dirty="0" smtClean="0">
                <a:latin typeface="Symbol" panose="05050102010706020507" pitchFamily="18" charset="2"/>
              </a:rPr>
              <a:t>b</a:t>
            </a:r>
            <a:r>
              <a:rPr lang="en-US" dirty="0" smtClean="0"/>
              <a:t>=1/</a:t>
            </a:r>
            <a:r>
              <a:rPr lang="en-US" dirty="0" smtClean="0">
                <a:latin typeface="Symbol" panose="05050102010706020507" pitchFamily="18" charset="2"/>
              </a:rPr>
              <a:t>q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118377"/>
            <a:ext cx="6490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https://en.wikipedia.org/wiki/Gamma_distribution</a:t>
            </a:r>
          </a:p>
        </p:txBody>
      </p:sp>
    </p:spTree>
    <p:extLst>
      <p:ext uri="{BB962C8B-B14F-4D97-AF65-F5344CB8AC3E}">
        <p14:creationId xmlns:p14="http://schemas.microsoft.com/office/powerpoint/2010/main" val="142099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Bacon Model (Part 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35880" y="1399288"/>
                <a:ext cx="7641900" cy="835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 eaLnBrk="0" hangingPunct="0"/>
                <a:r>
                  <a:rPr lang="en-US" sz="400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G(</a:t>
                </a:r>
                <a:r>
                  <a:rPr lang="en-US" sz="4000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d,</a:t>
                </a:r>
                <a:r>
                  <a:rPr lang="en-US" sz="4000" dirty="0" err="1" smtClean="0">
                    <a:solidFill>
                      <a:srgbClr val="000000"/>
                    </a:solidFill>
                    <a:latin typeface="Symbol" panose="05050102010706020507" pitchFamily="18" charset="2"/>
                    <a:ea typeface="+mn-ea"/>
                    <a:cs typeface="Arial" panose="020B0604020202020204" pitchFamily="34" charset="0"/>
                  </a:rPr>
                  <a:t>q</a:t>
                </a:r>
                <a:r>
                  <a:rPr lang="en-US" sz="4000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,x</a:t>
                </a:r>
                <a:r>
                  <a:rPr lang="en-US" sz="400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)=</a:t>
                </a:r>
                <a:r>
                  <a:rPr lang="en-US" sz="4000" dirty="0" smtClean="0">
                    <a:solidFill>
                      <a:srgbClr val="000000"/>
                    </a:solidFill>
                    <a:latin typeface="Symbol" panose="05050102010706020507" pitchFamily="18" charset="2"/>
                    <a:ea typeface="+mn-ea"/>
                    <a:cs typeface="Arial" panose="020B0604020202020204" pitchFamily="34" charset="0"/>
                  </a:rPr>
                  <a:t>q</a:t>
                </a:r>
                <a:r>
                  <a:rPr lang="en-US" sz="400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+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000" i="1" dirty="0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i="1" dirty="0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sz="4000" i="1" dirty="0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4000" i="1" dirty="0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Arial" panose="020B0604020202020204" pitchFamily="34" charset="0"/>
                          </a:rPr>
                          <m:t>𝑖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4000" dirty="0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4000" dirty="0">
                            <a:solidFill>
                              <a:srgbClr val="000000"/>
                            </a:solidFill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aseline="-25000" dirty="0">
                            <a:solidFill>
                              <a:srgbClr val="000000"/>
                            </a:solidFill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sz="4000" dirty="0">
                            <a:solidFill>
                              <a:srgbClr val="000000"/>
                            </a:solidFill>
                            <a:latin typeface="Symbol" panose="05050102010706020507" pitchFamily="18" charset="2"/>
                            <a:ea typeface="+mn-ea"/>
                            <a:cs typeface="Arial" panose="020B0604020202020204" pitchFamily="34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sz="4000" dirty="0">
                            <a:solidFill>
                              <a:srgbClr val="000000"/>
                            </a:solidFill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rPr>
                          <m:t>c</m:t>
                        </m:r>
                        <m:r>
                          <a:rPr lang="en-US" sz="4000" i="1" dirty="0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Arial" panose="020B060402020202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400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+x</a:t>
                </a:r>
                <a:r>
                  <a:rPr lang="en-US" sz="4000" baseline="-2500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j+1</a:t>
                </a:r>
                <a:r>
                  <a:rPr lang="en-US" sz="400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(d-c</a:t>
                </a:r>
                <a:r>
                  <a:rPr lang="en-US" sz="4000" baseline="-2500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i</a:t>
                </a:r>
                <a:r>
                  <a:rPr lang="en-US" sz="400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)</a:t>
                </a:r>
                <a:endParaRPr lang="en-US" sz="4000" dirty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0" y="1399288"/>
                <a:ext cx="7641900" cy="835934"/>
              </a:xfrm>
              <a:prstGeom prst="rect">
                <a:avLst/>
              </a:prstGeom>
              <a:blipFill rotWithShape="1">
                <a:blip r:embed="rId2"/>
                <a:stretch>
                  <a:fillRect l="-2873" t="-8759" b="-20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550237" y="2235222"/>
            <a:ext cx="54922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where:</a:t>
            </a:r>
          </a:p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d=depth of radiocarbon sample</a:t>
            </a:r>
          </a:p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c</a:t>
            </a:r>
            <a:r>
              <a:rPr lang="en-US" baseline="-250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=uniformly separated depth intervals</a:t>
            </a:r>
          </a:p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Symbol" panose="05050102010706020507" pitchFamily="18" charset="2"/>
                <a:ea typeface="+mn-ea"/>
              </a:rPr>
              <a:t>D</a:t>
            </a: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c=depth interval</a:t>
            </a:r>
          </a:p>
          <a:p>
            <a:pPr defTabSz="914400" eaLnBrk="0" hangingPunct="0"/>
            <a:r>
              <a:rPr lang="en-US" dirty="0" err="1" smtClean="0">
                <a:solidFill>
                  <a:srgbClr val="000000"/>
                </a:solidFill>
                <a:latin typeface="Times" pitchFamily="18" charset="0"/>
                <a:ea typeface="+mn-ea"/>
              </a:rPr>
              <a:t>x</a:t>
            </a:r>
            <a:r>
              <a:rPr lang="en-US" baseline="-25000" dirty="0" err="1" smtClean="0">
                <a:solidFill>
                  <a:srgbClr val="000000"/>
                </a:solidFill>
                <a:latin typeface="Times" pitchFamily="18" charset="0"/>
                <a:ea typeface="+mn-ea"/>
              </a:rPr>
              <a:t>j</a:t>
            </a: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=sediment accumulation rate for section j</a:t>
            </a:r>
          </a:p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Symbol" panose="05050102010706020507" pitchFamily="18" charset="2"/>
                <a:ea typeface="+mn-ea"/>
              </a:rPr>
              <a:t>q</a:t>
            </a: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=intercept</a:t>
            </a:r>
            <a:endParaRPr lang="en-US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5879" y="937623"/>
            <a:ext cx="62008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3000" b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Depth to Calendar Age Model (G)</a:t>
            </a:r>
            <a:endParaRPr lang="en-US" sz="3000" b="1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350" y="5143500"/>
            <a:ext cx="79448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Sediment rates (x) modeled  as  a Gamma autoregressive model</a:t>
            </a:r>
          </a:p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Radiocarbon ages (y) modeled as Student T distributions</a:t>
            </a:r>
            <a:endParaRPr lang="en-US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034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81639" tIns="42452" rIns="81639" bIns="42452"/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b="1" dirty="0" smtClean="0"/>
              <a:t>Principles of Radiocarbon </a:t>
            </a:r>
            <a:r>
              <a:rPr lang="en-GB" b="1" dirty="0"/>
              <a:t>dating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0" y="889000"/>
            <a:ext cx="5448300" cy="5016500"/>
          </a:xfrm>
          <a:ln/>
        </p:spPr>
        <p:txBody>
          <a:bodyPr lIns="81639" tIns="42452" rIns="81639" bIns="42452"/>
          <a:lstStyle/>
          <a:p>
            <a:pPr marL="457200" indent="-457200" eaLnBrk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Font typeface="+mj-lt"/>
              <a:buAutoNum type="arabicPeriod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2200" dirty="0" smtClean="0"/>
              <a:t>Carbon has three isotopes: two stable, one unstable: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Font typeface="+mj-lt"/>
              <a:buAutoNum type="alphaLcParenR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1800" baseline="30000" dirty="0" smtClean="0"/>
              <a:t>12</a:t>
            </a:r>
            <a:r>
              <a:rPr lang="en-GB" sz="1800" dirty="0" smtClean="0"/>
              <a:t>C : 98.89% of  all C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Font typeface="+mj-lt"/>
              <a:buAutoNum type="alphaLcParenR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1800" baseline="30000" dirty="0" smtClean="0"/>
              <a:t>13</a:t>
            </a:r>
            <a:r>
              <a:rPr lang="en-GB" sz="1800" dirty="0" smtClean="0"/>
              <a:t>C :   1.11% of all C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spcAft>
                <a:spcPts val="1200"/>
              </a:spcAft>
              <a:buFont typeface="+mj-lt"/>
              <a:buAutoNum type="alphaLcParenR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1800" baseline="30000" dirty="0" smtClean="0"/>
              <a:t>14</a:t>
            </a:r>
            <a:r>
              <a:rPr lang="en-GB" sz="1800" dirty="0" smtClean="0"/>
              <a:t>C :  0.0000000001% of all C</a:t>
            </a:r>
          </a:p>
          <a:p>
            <a:pPr marL="457200" indent="-457200" eaLnBrk="0">
              <a:lnSpc>
                <a:spcPct val="90000"/>
              </a:lnSpc>
              <a:spcBef>
                <a:spcPts val="544"/>
              </a:spcBef>
              <a:spcAft>
                <a:spcPts val="1200"/>
              </a:spcAft>
              <a:buFont typeface="+mj-lt"/>
              <a:buAutoNum type="arabicPeriod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2200" dirty="0" smtClean="0"/>
              <a:t>Radiocarbon produced by cosmic bombardment of atmospheric </a:t>
            </a:r>
            <a:r>
              <a:rPr lang="en-GB" sz="2200" baseline="30000" dirty="0" smtClean="0"/>
              <a:t>14</a:t>
            </a:r>
            <a:r>
              <a:rPr lang="en-GB" sz="2200" dirty="0" smtClean="0"/>
              <a:t>N</a:t>
            </a:r>
          </a:p>
          <a:p>
            <a:pPr marL="457200" indent="-457200">
              <a:lnSpc>
                <a:spcPct val="90000"/>
              </a:lnSpc>
              <a:spcBef>
                <a:spcPts val="544"/>
              </a:spcBef>
              <a:spcAft>
                <a:spcPts val="1200"/>
              </a:spcAft>
              <a:buFont typeface="+mj-lt"/>
              <a:buAutoNum type="arabicPeriod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2200" dirty="0" smtClean="0"/>
              <a:t>Carbon </a:t>
            </a:r>
            <a:r>
              <a:rPr lang="en-GB" sz="2200" dirty="0"/>
              <a:t>taken up by all living (organic) </a:t>
            </a:r>
            <a:r>
              <a:rPr lang="en-GB" sz="2200" dirty="0" smtClean="0"/>
              <a:t>things </a:t>
            </a:r>
            <a:r>
              <a:rPr lang="en-GB" sz="2200" dirty="0"/>
              <a:t>via </a:t>
            </a:r>
            <a:r>
              <a:rPr lang="en-GB" sz="2200" dirty="0" smtClean="0"/>
              <a:t>photosynthesis </a:t>
            </a:r>
            <a:r>
              <a:rPr lang="en-GB" sz="2200" dirty="0"/>
              <a:t>or their food</a:t>
            </a:r>
          </a:p>
          <a:p>
            <a:pPr marL="457200" indent="-457200" eaLnBrk="0">
              <a:lnSpc>
                <a:spcPct val="90000"/>
              </a:lnSpc>
              <a:spcBef>
                <a:spcPts val="544"/>
              </a:spcBef>
              <a:spcAft>
                <a:spcPts val="1200"/>
              </a:spcAft>
              <a:buFont typeface="+mj-lt"/>
              <a:buAutoNum type="arabicPeriod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2200" dirty="0" smtClean="0"/>
              <a:t>On </a:t>
            </a:r>
            <a:r>
              <a:rPr lang="en-GB" sz="2200" dirty="0"/>
              <a:t>death, organisms cease to take in </a:t>
            </a:r>
            <a:r>
              <a:rPr lang="en-GB" sz="2200" baseline="30000" dirty="0"/>
              <a:t>14</a:t>
            </a:r>
            <a:r>
              <a:rPr lang="en-GB" sz="2200" dirty="0"/>
              <a:t>C </a:t>
            </a:r>
            <a:endParaRPr lang="en-GB" sz="2200" dirty="0" smtClean="0"/>
          </a:p>
          <a:p>
            <a:pPr marL="457200" indent="-457200" eaLnBrk="0">
              <a:lnSpc>
                <a:spcPct val="90000"/>
              </a:lnSpc>
              <a:spcBef>
                <a:spcPts val="544"/>
              </a:spcBef>
              <a:spcAft>
                <a:spcPts val="1200"/>
              </a:spcAft>
              <a:buFont typeface="+mj-lt"/>
              <a:buAutoNum type="arabicPeriod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2200" dirty="0" smtClean="0"/>
              <a:t>In </a:t>
            </a:r>
            <a:r>
              <a:rPr lang="en-GB" sz="2200" dirty="0"/>
              <a:t>the dead material, as time goes by, </a:t>
            </a:r>
            <a:r>
              <a:rPr lang="en-GB" sz="2200" baseline="30000" dirty="0" smtClean="0"/>
              <a:t>14</a:t>
            </a:r>
            <a:r>
              <a:rPr lang="en-GB" sz="2200" dirty="0" smtClean="0"/>
              <a:t>C decays, produces </a:t>
            </a:r>
            <a:r>
              <a:rPr lang="en-GB" sz="2200" baseline="30000" dirty="0" smtClean="0"/>
              <a:t>14</a:t>
            </a:r>
            <a:r>
              <a:rPr lang="en-GB" sz="2200" dirty="0" smtClean="0"/>
              <a:t>N, which escapes to atmosphere</a:t>
            </a:r>
            <a:endParaRPr lang="en-GB" sz="2200" dirty="0"/>
          </a:p>
        </p:txBody>
      </p:sp>
      <p:pic>
        <p:nvPicPr>
          <p:cNvPr id="4" name="Picture 4" descr="Fig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14" y="889001"/>
            <a:ext cx="3614986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420451" y="4236484"/>
            <a:ext cx="1723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defTabSz="914400" eaLnBrk="0" hangingPunct="0"/>
            <a:r>
              <a:rPr lang="en-US" altLang="en-US" sz="1800" dirty="0">
                <a:solidFill>
                  <a:srgbClr val="000000"/>
                </a:solidFill>
                <a:ea typeface="+mn-ea"/>
              </a:rPr>
              <a:t>Ruddiman 14.15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6038850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Modified text from slide by Maarten Blaauw</a:t>
            </a:r>
            <a:endParaRPr lang="en-US" sz="18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29763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Bacon Model (Part 2)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0236" y="2594343"/>
            <a:ext cx="54922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where:</a:t>
            </a:r>
          </a:p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y=radiocarbon ages</a:t>
            </a:r>
          </a:p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d=depth of radiocarbon sample</a:t>
            </a:r>
          </a:p>
          <a:p>
            <a:pPr defTabSz="914400" eaLnBrk="0" hangingPunct="0"/>
            <a:r>
              <a:rPr lang="en-US" dirty="0" err="1" smtClean="0">
                <a:solidFill>
                  <a:srgbClr val="000000"/>
                </a:solidFill>
                <a:latin typeface="Times" pitchFamily="18" charset="0"/>
                <a:ea typeface="+mn-ea"/>
              </a:rPr>
              <a:t>x</a:t>
            </a:r>
            <a:r>
              <a:rPr lang="en-US" baseline="-25000" dirty="0" err="1" smtClean="0">
                <a:solidFill>
                  <a:srgbClr val="000000"/>
                </a:solidFill>
                <a:latin typeface="Times" pitchFamily="18" charset="0"/>
                <a:ea typeface="+mn-ea"/>
              </a:rPr>
              <a:t>j</a:t>
            </a: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=sediment accumulation rate for section j</a:t>
            </a:r>
          </a:p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Symbol" panose="05050102010706020507" pitchFamily="18" charset="2"/>
                <a:ea typeface="+mn-ea"/>
              </a:rPr>
              <a:t>q</a:t>
            </a: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=intercept</a:t>
            </a:r>
            <a:endParaRPr lang="en-US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350" y="5143500"/>
            <a:ext cx="79448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Sediment rates (x) modeled  as  a Gamma autoregressive model</a:t>
            </a:r>
          </a:p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Radiocarbon ages (y) modeled as Student T distributions</a:t>
            </a:r>
            <a:endParaRPr lang="en-US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5879" y="937623"/>
            <a:ext cx="73838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3000" b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Radiocarbon to Calendar Age Model (</a:t>
            </a:r>
            <a:r>
              <a:rPr lang="en-US" sz="3000" b="1" dirty="0" smtClean="0">
                <a:solidFill>
                  <a:srgbClr val="000000"/>
                </a:solidFill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m</a:t>
            </a:r>
            <a:r>
              <a:rPr lang="en-US" sz="3000" b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endParaRPr lang="en-US" sz="3000" b="1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17531" y="1559571"/>
            <a:ext cx="48013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sz="40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E[</a:t>
            </a:r>
            <a:r>
              <a:rPr lang="en-US" sz="4000" dirty="0" err="1" smtClean="0">
                <a:solidFill>
                  <a:srgbClr val="000000"/>
                </a:solidFill>
                <a:latin typeface="Times" pitchFamily="18" charset="0"/>
                <a:ea typeface="+mn-ea"/>
              </a:rPr>
              <a:t>y</a:t>
            </a:r>
            <a:r>
              <a:rPr lang="en-US" sz="4000" baseline="-25000" dirty="0" err="1" smtClean="0">
                <a:solidFill>
                  <a:srgbClr val="000000"/>
                </a:solidFill>
                <a:latin typeface="Times" pitchFamily="18" charset="0"/>
                <a:ea typeface="+mn-ea"/>
              </a:rPr>
              <a:t>j</a:t>
            </a:r>
            <a:r>
              <a:rPr lang="en-US" sz="4000" dirty="0" err="1" smtClean="0">
                <a:solidFill>
                  <a:srgbClr val="000000"/>
                </a:solidFill>
                <a:latin typeface="Times" pitchFamily="18" charset="0"/>
                <a:ea typeface="+mn-ea"/>
              </a:rPr>
              <a:t>|d</a:t>
            </a:r>
            <a:r>
              <a:rPr lang="en-US" sz="4000" baseline="-25000" dirty="0" err="1" smtClean="0">
                <a:solidFill>
                  <a:srgbClr val="000000"/>
                </a:solidFill>
                <a:latin typeface="Times" pitchFamily="18" charset="0"/>
                <a:ea typeface="+mn-ea"/>
              </a:rPr>
              <a:t>j</a:t>
            </a:r>
            <a:r>
              <a:rPr lang="en-US" sz="4000" dirty="0" err="1" smtClean="0">
                <a:solidFill>
                  <a:srgbClr val="000000"/>
                </a:solidFill>
                <a:latin typeface="Times" pitchFamily="18" charset="0"/>
                <a:ea typeface="+mn-ea"/>
              </a:rPr>
              <a:t>,x</a:t>
            </a:r>
            <a:r>
              <a:rPr lang="en-US" sz="40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]=</a:t>
            </a:r>
            <a:r>
              <a:rPr lang="en-US" sz="4000" dirty="0" smtClean="0">
                <a:solidFill>
                  <a:srgbClr val="000000"/>
                </a:solidFill>
                <a:latin typeface="Symbol" panose="05050102010706020507" pitchFamily="18" charset="2"/>
                <a:ea typeface="+mn-ea"/>
              </a:rPr>
              <a:t>m</a:t>
            </a:r>
            <a:r>
              <a:rPr lang="en-US" sz="40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(G(</a:t>
            </a:r>
            <a:r>
              <a:rPr lang="en-US" sz="4000" dirty="0" err="1" smtClean="0">
                <a:solidFill>
                  <a:srgbClr val="000000"/>
                </a:solidFill>
                <a:latin typeface="Times" pitchFamily="18" charset="0"/>
                <a:ea typeface="+mn-ea"/>
              </a:rPr>
              <a:t>d</a:t>
            </a:r>
            <a:r>
              <a:rPr lang="en-US" sz="4000" baseline="-25000" dirty="0" err="1" smtClean="0">
                <a:solidFill>
                  <a:srgbClr val="000000"/>
                </a:solidFill>
                <a:latin typeface="Times" pitchFamily="18" charset="0"/>
                <a:ea typeface="+mn-ea"/>
              </a:rPr>
              <a:t>j</a:t>
            </a:r>
            <a:r>
              <a:rPr lang="en-US" sz="4000" dirty="0" err="1" smtClean="0">
                <a:solidFill>
                  <a:srgbClr val="000000"/>
                </a:solidFill>
                <a:latin typeface="Times" pitchFamily="18" charset="0"/>
                <a:ea typeface="+mn-ea"/>
              </a:rPr>
              <a:t>,</a:t>
            </a:r>
            <a:r>
              <a:rPr lang="en-US" sz="4000" dirty="0" err="1" smtClean="0">
                <a:solidFill>
                  <a:srgbClr val="000000"/>
                </a:solidFill>
                <a:latin typeface="Symbol" panose="05050102010706020507" pitchFamily="18" charset="2"/>
                <a:ea typeface="+mn-ea"/>
              </a:rPr>
              <a:t>q</a:t>
            </a:r>
            <a:r>
              <a:rPr lang="en-US" sz="4000" dirty="0" err="1">
                <a:solidFill>
                  <a:srgbClr val="000000"/>
                </a:solidFill>
                <a:latin typeface="Times" pitchFamily="18" charset="0"/>
                <a:ea typeface="+mn-ea"/>
              </a:rPr>
              <a:t>,</a:t>
            </a:r>
            <a:r>
              <a:rPr lang="en-US" sz="4000" dirty="0" err="1" smtClean="0">
                <a:solidFill>
                  <a:srgbClr val="000000"/>
                </a:solidFill>
                <a:latin typeface="Times" pitchFamily="18" charset="0"/>
                <a:ea typeface="+mn-ea"/>
              </a:rPr>
              <a:t>x</a:t>
            </a:r>
            <a:r>
              <a:rPr lang="en-US" sz="4000" dirty="0">
                <a:solidFill>
                  <a:srgbClr val="000000"/>
                </a:solidFill>
                <a:latin typeface="Times" pitchFamily="18" charset="0"/>
                <a:ea typeface="+mn-ea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9672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Radiocarbon: Accelerator Mass Spectrometry</a:t>
            </a:r>
            <a:endParaRPr 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60" y="1393932"/>
            <a:ext cx="4765050" cy="4556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210" y="3794455"/>
            <a:ext cx="3044160" cy="2161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930" y="1439168"/>
            <a:ext cx="2743200" cy="1993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" name="Oval 3"/>
          <p:cNvSpPr>
            <a:spLocks noChangeArrowheads="1"/>
          </p:cNvSpPr>
          <p:nvPr/>
        </p:nvSpPr>
        <p:spPr bwMode="auto">
          <a:xfrm>
            <a:off x="5520170" y="1309554"/>
            <a:ext cx="802080" cy="815126"/>
          </a:xfrm>
          <a:prstGeom prst="ellipse">
            <a:avLst/>
          </a:prstGeom>
          <a:gradFill rotWithShape="0">
            <a:gsLst>
              <a:gs pos="0">
                <a:srgbClr val="E6FF00"/>
              </a:gs>
              <a:gs pos="100000">
                <a:srgbClr val="FF3333"/>
              </a:gs>
            </a:gsLst>
            <a:path path="shape">
              <a:fillToRect l="50000" t="50000" r="50000" b="50000"/>
            </a:path>
          </a:gradFill>
          <a:ln w="25560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defTabSz="914400" eaLnBrk="0" hangingPunct="0"/>
            <a:endParaRPr lang="en-US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539445" y="1439168"/>
            <a:ext cx="802080" cy="53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defTabSz="914400" eaLnBrk="0" hangingPunct="0">
              <a:spcBef>
                <a:spcPts val="1814"/>
              </a:spcBef>
            </a:pPr>
            <a:r>
              <a:rPr lang="en-US" sz="2900" baseline="30000" dirty="0"/>
              <a:t>12</a:t>
            </a:r>
            <a:r>
              <a:rPr lang="en-US" sz="2900" dirty="0"/>
              <a:t>C</a:t>
            </a:r>
          </a:p>
        </p:txBody>
      </p:sp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5086010" y="4448284"/>
            <a:ext cx="1143360" cy="1143480"/>
          </a:xfrm>
          <a:prstGeom prst="ellipse">
            <a:avLst/>
          </a:prstGeom>
          <a:gradFill rotWithShape="0">
            <a:gsLst>
              <a:gs pos="0">
                <a:srgbClr val="E6FF00"/>
              </a:gs>
              <a:gs pos="100000">
                <a:srgbClr val="FF3333"/>
              </a:gs>
            </a:gsLst>
            <a:path path="shape">
              <a:fillToRect l="50000" t="50000" r="50000" b="50000"/>
            </a:path>
          </a:gradFill>
          <a:ln w="25560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defTabSz="914400" eaLnBrk="0" hangingPunct="0"/>
            <a:endParaRPr lang="en-US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5294811" y="4693109"/>
            <a:ext cx="1143360" cy="53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defTabSz="914400" eaLnBrk="0" hangingPunct="0">
              <a:spcBef>
                <a:spcPts val="1814"/>
              </a:spcBef>
            </a:pPr>
            <a:r>
              <a:rPr lang="en-US" sz="2900" baseline="30000"/>
              <a:t>14</a:t>
            </a:r>
            <a:r>
              <a:rPr lang="en-US" sz="290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27906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554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en-US" dirty="0" smtClean="0"/>
                  <a:t>Radiocarbon Years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/>
                        <a:ea typeface="Cambria Math"/>
                      </a:rPr>
                      <m:t>≠</m:t>
                    </m:r>
                  </m:oMath>
                </a14:m>
                <a:r>
                  <a:rPr lang="en-US" altLang="en-US" dirty="0"/>
                  <a:t> </a:t>
                </a:r>
                <a:r>
                  <a:rPr lang="en-US" altLang="en-US" dirty="0" smtClean="0"/>
                  <a:t>Calendar Years (Calibration  Curve)</a:t>
                </a:r>
              </a:p>
            </p:txBody>
          </p:sp>
        </mc:Choice>
        <mc:Fallback xmlns="">
          <p:sp>
            <p:nvSpPr>
              <p:cNvPr id="2355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219200"/>
              </a:xfrm>
              <a:blipFill rotWithShape="1">
                <a:blip r:embed="rId2"/>
                <a:stretch>
                  <a:fillRect t="-19000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778636" y="2727931"/>
            <a:ext cx="30684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altLang="en-US" sz="6000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N</a:t>
            </a:r>
            <a:r>
              <a:rPr lang="en-US" altLang="en-US" sz="6000" baseline="-25000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t</a:t>
            </a:r>
            <a:r>
              <a:rPr lang="en-US" altLang="en-US" sz="6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=N</a:t>
            </a:r>
            <a:r>
              <a:rPr lang="en-US" altLang="en-US" sz="6000" baseline="-25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0</a:t>
            </a:r>
            <a:r>
              <a:rPr lang="en-US" altLang="en-US" sz="6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e</a:t>
            </a:r>
            <a:r>
              <a:rPr lang="en-US" altLang="en-US" sz="6000" baseline="30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-</a:t>
            </a:r>
            <a:r>
              <a:rPr lang="en-US" altLang="en-US" sz="6000" baseline="30000" dirty="0">
                <a:solidFill>
                  <a:srgbClr val="000000"/>
                </a:solidFill>
                <a:latin typeface="Symbol" pitchFamily="18" charset="2"/>
                <a:ea typeface="+mn-ea"/>
              </a:rPr>
              <a:t>l</a:t>
            </a:r>
            <a:r>
              <a:rPr lang="en-US" altLang="en-US" sz="6000" baseline="30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t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023006" y="2661923"/>
            <a:ext cx="755630" cy="5611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67795" y="1830926"/>
            <a:ext cx="3360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dirty="0" smtClean="0">
                <a:solidFill>
                  <a:srgbClr val="00B050"/>
                </a:solidFill>
                <a:latin typeface="Times" pitchFamily="18" charset="0"/>
                <a:ea typeface="+mn-ea"/>
              </a:rPr>
              <a:t>We measure </a:t>
            </a:r>
            <a:r>
              <a:rPr lang="en-US" dirty="0" err="1" smtClean="0">
                <a:solidFill>
                  <a:srgbClr val="00B050"/>
                </a:solidFill>
                <a:latin typeface="Times" pitchFamily="18" charset="0"/>
                <a:ea typeface="+mn-ea"/>
              </a:rPr>
              <a:t>N</a:t>
            </a:r>
            <a:r>
              <a:rPr lang="en-US" baseline="-25000" dirty="0" err="1" smtClean="0">
                <a:solidFill>
                  <a:srgbClr val="00B050"/>
                </a:solidFill>
                <a:latin typeface="Times" pitchFamily="18" charset="0"/>
                <a:ea typeface="+mn-ea"/>
              </a:rPr>
              <a:t>t</a:t>
            </a:r>
            <a:r>
              <a:rPr lang="en-US" dirty="0" smtClean="0">
                <a:solidFill>
                  <a:srgbClr val="00B050"/>
                </a:solidFill>
                <a:latin typeface="Times" pitchFamily="18" charset="0"/>
                <a:ea typeface="+mn-ea"/>
              </a:rPr>
              <a:t>  (</a:t>
            </a:r>
            <a:r>
              <a:rPr lang="en-US" baseline="30000" dirty="0" smtClean="0">
                <a:solidFill>
                  <a:srgbClr val="00B050"/>
                </a:solidFill>
                <a:latin typeface="Times" pitchFamily="18" charset="0"/>
                <a:ea typeface="+mn-ea"/>
              </a:rPr>
              <a:t>14</a:t>
            </a:r>
            <a:r>
              <a:rPr lang="en-US" dirty="0" smtClean="0">
                <a:solidFill>
                  <a:srgbClr val="00B050"/>
                </a:solidFill>
                <a:latin typeface="Times" pitchFamily="18" charset="0"/>
                <a:ea typeface="+mn-ea"/>
              </a:rPr>
              <a:t>C </a:t>
            </a:r>
          </a:p>
          <a:p>
            <a:pPr defTabSz="914400" eaLnBrk="0" hangingPunct="0"/>
            <a:r>
              <a:rPr lang="en-US" dirty="0" smtClean="0">
                <a:solidFill>
                  <a:srgbClr val="00B050"/>
                </a:solidFill>
                <a:latin typeface="Times" pitchFamily="18" charset="0"/>
                <a:ea typeface="+mn-ea"/>
              </a:rPr>
              <a:t>remaining) in our sample</a:t>
            </a:r>
            <a:endParaRPr lang="en-US" dirty="0">
              <a:solidFill>
                <a:srgbClr val="00B050"/>
              </a:solidFill>
              <a:latin typeface="Times" pitchFamily="18" charset="0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97773" y="3058946"/>
            <a:ext cx="1829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dirty="0" smtClean="0">
                <a:solidFill>
                  <a:srgbClr val="00B050"/>
                </a:solidFill>
                <a:latin typeface="Times" pitchFamily="18" charset="0"/>
                <a:ea typeface="+mn-ea"/>
              </a:rPr>
              <a:t>We want to </a:t>
            </a:r>
          </a:p>
          <a:p>
            <a:pPr defTabSz="914400" eaLnBrk="0" hangingPunct="0"/>
            <a:r>
              <a:rPr lang="en-US" dirty="0" smtClean="0">
                <a:solidFill>
                  <a:srgbClr val="00B050"/>
                </a:solidFill>
                <a:latin typeface="Times" pitchFamily="18" charset="0"/>
                <a:ea typeface="+mn-ea"/>
              </a:rPr>
              <a:t>estimate time</a:t>
            </a:r>
            <a:endParaRPr lang="en-US" dirty="0">
              <a:solidFill>
                <a:srgbClr val="00B050"/>
              </a:solidFill>
              <a:latin typeface="Times" pitchFamily="18" charset="0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61837" y="1479236"/>
            <a:ext cx="2558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dirty="0" smtClean="0">
                <a:solidFill>
                  <a:srgbClr val="00B050"/>
                </a:solidFill>
                <a:latin typeface="Times" pitchFamily="18" charset="0"/>
                <a:ea typeface="+mn-ea"/>
              </a:rPr>
              <a:t>Lambda is a </a:t>
            </a:r>
          </a:p>
          <a:p>
            <a:pPr defTabSz="914400" eaLnBrk="0" hangingPunct="0"/>
            <a:r>
              <a:rPr lang="en-US" dirty="0" smtClean="0">
                <a:solidFill>
                  <a:srgbClr val="00B050"/>
                </a:solidFill>
                <a:latin typeface="Times" pitchFamily="18" charset="0"/>
                <a:ea typeface="+mn-ea"/>
              </a:rPr>
              <a:t>constant (we think)</a:t>
            </a:r>
            <a:endParaRPr lang="en-US" dirty="0">
              <a:solidFill>
                <a:srgbClr val="00B050"/>
              </a:solidFill>
              <a:latin typeface="Times" pitchFamily="18" charset="0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03114" y="4344196"/>
            <a:ext cx="216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dirty="0" smtClean="0">
                <a:solidFill>
                  <a:srgbClr val="C00000"/>
                </a:solidFill>
                <a:latin typeface="Times" pitchFamily="18" charset="0"/>
                <a:ea typeface="+mn-ea"/>
              </a:rPr>
              <a:t>N</a:t>
            </a:r>
            <a:r>
              <a:rPr lang="en-US" baseline="-25000" dirty="0" smtClean="0">
                <a:solidFill>
                  <a:srgbClr val="C00000"/>
                </a:solidFill>
                <a:latin typeface="Times" pitchFamily="18" charset="0"/>
                <a:ea typeface="+mn-ea"/>
              </a:rPr>
              <a:t>0</a:t>
            </a:r>
            <a:r>
              <a:rPr lang="en-US" dirty="0" smtClean="0">
                <a:solidFill>
                  <a:srgbClr val="C00000"/>
                </a:solidFill>
                <a:latin typeface="Times" pitchFamily="18" charset="0"/>
                <a:ea typeface="+mn-ea"/>
              </a:rPr>
              <a:t> is unknown!</a:t>
            </a:r>
            <a:endParaRPr lang="en-US" dirty="0">
              <a:solidFill>
                <a:srgbClr val="C00000"/>
              </a:solidFill>
              <a:latin typeface="Times" pitchFamily="18" charset="0"/>
              <a:ea typeface="+mn-ea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4386363" y="3693141"/>
            <a:ext cx="96582" cy="6510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5029200" y="2300946"/>
            <a:ext cx="382258" cy="5244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 flipV="1">
            <a:off x="5847105" y="3169513"/>
            <a:ext cx="650668" cy="30493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67795" y="5111262"/>
            <a:ext cx="9076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Radiocarbon ages assume that N</a:t>
            </a:r>
            <a:r>
              <a:rPr lang="en-US" baseline="-250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0</a:t>
            </a: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 is constant over time, i.e. the amount of </a:t>
            </a:r>
            <a:r>
              <a:rPr lang="en-US" baseline="300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14</a:t>
            </a:r>
            <a:r>
              <a:rPr lang="en-US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C in the atmosphere is unchanged.  This assumption is untrue.</a:t>
            </a:r>
            <a:endParaRPr lang="en-US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388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baseline="30000" dirty="0" smtClean="0"/>
              <a:t>14</a:t>
            </a:r>
            <a:r>
              <a:rPr lang="en-US" dirty="0" smtClean="0"/>
              <a:t>C</a:t>
            </a:r>
            <a:r>
              <a:rPr lang="en-US" baseline="-25000" dirty="0" smtClean="0"/>
              <a:t>atm</a:t>
            </a:r>
            <a:r>
              <a:rPr lang="en-US" dirty="0" smtClean="0"/>
              <a:t> is not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23950"/>
            <a:ext cx="5376863" cy="4419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Both the production and removal of </a:t>
            </a:r>
            <a:r>
              <a:rPr lang="en-US" sz="2400" baseline="30000" dirty="0" smtClean="0"/>
              <a:t>14</a:t>
            </a:r>
            <a:r>
              <a:rPr lang="en-US" sz="2400" dirty="0" smtClean="0"/>
              <a:t>C to/from the atmosphere varies over time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sz="2000" dirty="0" smtClean="0"/>
              <a:t>Atmospheric production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sz="2000" dirty="0" smtClean="0"/>
              <a:t>Ocean/Vegetation/</a:t>
            </a:r>
            <a:r>
              <a:rPr lang="en-US" sz="2000" dirty="0" err="1" smtClean="0"/>
              <a:t>Atm</a:t>
            </a:r>
            <a:r>
              <a:rPr lang="en-US" sz="2000" dirty="0" smtClean="0"/>
              <a:t> C exchange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Hence, the amount of </a:t>
            </a:r>
            <a:r>
              <a:rPr lang="en-US" sz="2400" baseline="30000" dirty="0" smtClean="0"/>
              <a:t>14</a:t>
            </a:r>
            <a:r>
              <a:rPr lang="en-US" sz="2400" dirty="0" smtClean="0"/>
              <a:t>C in the atmosphere varies  over time.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Hence N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varies, and is uncertain.</a:t>
            </a:r>
          </a:p>
        </p:txBody>
      </p:sp>
      <p:pic>
        <p:nvPicPr>
          <p:cNvPr id="4" name="Picture 4" descr="Fig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14" y="1174751"/>
            <a:ext cx="3614986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420451" y="4522234"/>
            <a:ext cx="1723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defTabSz="914400" eaLnBrk="0" hangingPunct="0"/>
            <a:r>
              <a:rPr lang="en-US" altLang="en-US" sz="1800" dirty="0">
                <a:solidFill>
                  <a:srgbClr val="000000"/>
                </a:solidFill>
                <a:ea typeface="+mn-ea"/>
              </a:rPr>
              <a:t>Ruddiman 14.15</a:t>
            </a:r>
          </a:p>
        </p:txBody>
      </p:sp>
    </p:spTree>
    <p:extLst>
      <p:ext uri="{BB962C8B-B14F-4D97-AF65-F5344CB8AC3E}">
        <p14:creationId xmlns:p14="http://schemas.microsoft.com/office/powerpoint/2010/main" val="169720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We use Calibration Curves to estimate calendar </a:t>
            </a:r>
            <a:r>
              <a:rPr lang="en-US" dirty="0"/>
              <a:t>a</a:t>
            </a:r>
            <a:r>
              <a:rPr lang="en-US" dirty="0" smtClean="0"/>
              <a:t>ge from </a:t>
            </a:r>
            <a:r>
              <a:rPr lang="en-US" baseline="30000" dirty="0" smtClean="0"/>
              <a:t>14</a:t>
            </a:r>
            <a:r>
              <a:rPr lang="en-US" dirty="0" smtClean="0"/>
              <a:t>C ages </a:t>
            </a:r>
          </a:p>
        </p:txBody>
      </p:sp>
      <p:graphicFrame>
        <p:nvGraphicFramePr>
          <p:cNvPr id="2458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340045"/>
              </p:ext>
            </p:extLst>
          </p:nvPr>
        </p:nvGraphicFramePr>
        <p:xfrm>
          <a:off x="6400800" y="6057901"/>
          <a:ext cx="2705100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SPW 12.0 Graph" r:id="rId3" imgW="1438245" imgH="143065" progId="SigmaPlotGraphicObject.11">
                  <p:embed/>
                </p:oleObj>
              </mc:Choice>
              <mc:Fallback>
                <p:oleObj name="SPW 12.0 Graph" r:id="rId3" imgW="1438245" imgH="143065" progId="SigmaPlotGraphicObject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6057901"/>
                        <a:ext cx="2705100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TextBox 1"/>
          <p:cNvSpPr txBox="1">
            <a:spLocks noChangeArrowheads="1"/>
          </p:cNvSpPr>
          <p:nvPr/>
        </p:nvSpPr>
        <p:spPr bwMode="auto">
          <a:xfrm>
            <a:off x="0" y="1600200"/>
            <a:ext cx="3170237" cy="390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marL="514350" indent="-514350" defTabSz="914400" eaLnBrk="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onvert by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dating many materials of known age.  </a:t>
            </a:r>
          </a:p>
          <a:p>
            <a:pPr marL="914400" lvl="1" indent="-514350" defTabSz="914400" eaLnBrk="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Tree rings, varved sediments, corals, 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speleothems, …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defTabSz="914400" eaLnBrk="0" hangingPunct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Non-linear </a:t>
            </a: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(wiggly)</a:t>
            </a:r>
          </a:p>
          <a:p>
            <a:pPr marL="457200" indent="-457200" defTabSz="914400" eaLnBrk="0" hangingPunct="0">
              <a:spcAft>
                <a:spcPts val="1200"/>
              </a:spcAft>
              <a:buFont typeface="+mj-lt"/>
              <a:buAutoNum type="arabicPeriod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Divergence increases with </a:t>
            </a:r>
            <a:r>
              <a:rPr lang="en-US" alt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age</a:t>
            </a:r>
            <a:endParaRPr lang="en-US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535339"/>
              </p:ext>
            </p:extLst>
          </p:nvPr>
        </p:nvGraphicFramePr>
        <p:xfrm>
          <a:off x="3041650" y="1263868"/>
          <a:ext cx="5992813" cy="465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SPW 12.0 Graph" r:id="rId5" imgW="5992292" imgH="4655653" progId="SigmaPlotGraphicObject.11">
                  <p:embed/>
                </p:oleObj>
              </mc:Choice>
              <mc:Fallback>
                <p:oleObj name="SPW 12.0 Graph" r:id="rId5" imgW="5992292" imgH="4655653" progId="SigmaPlotGraphicObjec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1650" y="1263868"/>
                        <a:ext cx="5992813" cy="465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882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40" y="731061"/>
            <a:ext cx="5021910" cy="502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-1" y="6137557"/>
            <a:ext cx="3238501" cy="46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0820" rIns="81639" bIns="4082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defTabSz="914400" eaLnBrk="0">
              <a:defRPr/>
            </a:pPr>
            <a:r>
              <a:rPr lang="en-GB" sz="1400" dirty="0">
                <a:solidFill>
                  <a:srgbClr val="000000"/>
                </a:solidFill>
                <a:hlinkClick r:id="rId4"/>
              </a:rPr>
              <a:t>http:///www.chrono.qub.ac.uk/blaauw</a:t>
            </a:r>
            <a:r>
              <a:rPr lang="en-GB" sz="1400" dirty="0" smtClean="0">
                <a:solidFill>
                  <a:srgbClr val="000000"/>
                </a:solidFill>
                <a:hlinkClick r:id="rId4"/>
              </a:rPr>
              <a:t>/</a:t>
            </a: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rgbClr val="000000"/>
                </a:solidFill>
              </a:rPr>
              <a:t>Wiggles in the Calibration Curve</a:t>
            </a:r>
            <a:br>
              <a:rPr lang="en-GB" sz="3600" dirty="0">
                <a:solidFill>
                  <a:srgbClr val="000000"/>
                </a:solidFill>
              </a:rPr>
            </a:br>
            <a:r>
              <a:rPr lang="en-GB" sz="3600" dirty="0" smtClean="0">
                <a:solidFill>
                  <a:srgbClr val="000000"/>
                </a:solidFill>
              </a:rPr>
              <a:t>produce highly irregular age estimates</a:t>
            </a:r>
            <a:endParaRPr lang="en-US" sz="3600" dirty="0"/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836090" y="2571750"/>
            <a:ext cx="1047750" cy="342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-1" y="1672620"/>
            <a:ext cx="2359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Original </a:t>
            </a:r>
            <a:r>
              <a:rPr lang="en-US" sz="1800" baseline="300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14</a:t>
            </a:r>
            <a:r>
              <a:rPr lang="en-US" sz="1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C</a:t>
            </a:r>
          </a:p>
          <a:p>
            <a:pPr defTabSz="914400" eaLnBrk="0" hangingPunct="0"/>
            <a:r>
              <a:rPr lang="en-US" sz="1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age estimate with a Student T distribution</a:t>
            </a:r>
            <a:endParaRPr lang="en-US" sz="18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 flipV="1">
            <a:off x="6147270" y="5534225"/>
            <a:ext cx="460139" cy="2192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6236640" y="5691687"/>
            <a:ext cx="290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Resultant (highly irregular)</a:t>
            </a:r>
          </a:p>
          <a:p>
            <a:pPr defTabSz="914400" eaLnBrk="0" hangingPunct="0"/>
            <a:r>
              <a:rPr lang="en-US" sz="1800" dirty="0" smtClean="0">
                <a:solidFill>
                  <a:srgbClr val="000000"/>
                </a:solidFill>
                <a:latin typeface="Times" pitchFamily="18" charset="0"/>
                <a:ea typeface="+mn-ea"/>
              </a:rPr>
              <a:t>calendar age estimate</a:t>
            </a:r>
            <a:endParaRPr lang="en-US" sz="1800" dirty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844020"/>
            <a:ext cx="289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… this has spurred development of age models that can handle these irregular uncertainty distributions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5809129" y="2365117"/>
            <a:ext cx="568210" cy="3780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6377339" y="2110837"/>
            <a:ext cx="1170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‘Plateau’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73247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UW_Template_Logo</Template>
  <TotalTime>52495</TotalTime>
  <Words>1821</Words>
  <Application>Microsoft Office PowerPoint</Application>
  <PresentationFormat>On-screen Show (4:3)</PresentationFormat>
  <Paragraphs>384</Paragraphs>
  <Slides>40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Blank</vt:lpstr>
      <vt:lpstr>SPW 12.0 Graph</vt:lpstr>
      <vt:lpstr>Dating and Age Model Uncertainty</vt:lpstr>
      <vt:lpstr>Dating and age model uncertainty</vt:lpstr>
      <vt:lpstr>Principles of Radiometric Dating</vt:lpstr>
      <vt:lpstr>Principles of Radiocarbon dating</vt:lpstr>
      <vt:lpstr>Measuring Radiocarbon: Accelerator Mass Spectrometry</vt:lpstr>
      <vt:lpstr>Radiocarbon Years ≠ Calendar Years (Calibration  Curve)</vt:lpstr>
      <vt:lpstr>Why 14Catm is not constant</vt:lpstr>
      <vt:lpstr>We use Calibration Curves to estimate calendar age from 14C ages </vt:lpstr>
      <vt:lpstr>Wiggles in the Calibration Curve produce highly irregular age estimates</vt:lpstr>
      <vt:lpstr>PowerPoint Presentation</vt:lpstr>
      <vt:lpstr>Marine Reservoir Effect:  systematic offset between true age and 14C age in marine materials</vt:lpstr>
      <vt:lpstr>Dating and age model uncertainty</vt:lpstr>
      <vt:lpstr>PowerPoint Presentation</vt:lpstr>
      <vt:lpstr>Terminology</vt:lpstr>
      <vt:lpstr>Terminology</vt:lpstr>
      <vt:lpstr>Terminology</vt:lpstr>
      <vt:lpstr>Terminology</vt:lpstr>
      <vt:lpstr>Neotoma uses the Geochronology table to store absolute age controls</vt:lpstr>
      <vt:lpstr>Age-depth models and chronologies: stored  in ChronControls and Chronologies Tables</vt:lpstr>
      <vt:lpstr>Relative Ages &amp; Chronologies</vt:lpstr>
      <vt:lpstr>Dating and age model uncertainty</vt:lpstr>
      <vt:lpstr>Age-depth models</vt:lpstr>
      <vt:lpstr>‘Classical’ Age Models:  Common Variants</vt:lpstr>
      <vt:lpstr>Classical Age Models</vt:lpstr>
      <vt:lpstr>Classical Age Models &amp; Uncertainty</vt:lpstr>
      <vt:lpstr>CLAM:  Good option for classical age models</vt:lpstr>
      <vt:lpstr>Dating and age model uncertainty</vt:lpstr>
      <vt:lpstr>Bayesian Age Models</vt:lpstr>
      <vt:lpstr>A quick list of  Bayesian Age Models</vt:lpstr>
      <vt:lpstr>Bacon</vt:lpstr>
      <vt:lpstr>Bacon  example – Spicer Lake, IN</vt:lpstr>
      <vt:lpstr>Setting Priors in Bacon</vt:lpstr>
      <vt:lpstr>PowerPoint Presentation</vt:lpstr>
      <vt:lpstr>PowerPoint Presentation</vt:lpstr>
      <vt:lpstr>Lab 3 Exercise</vt:lpstr>
      <vt:lpstr>PowerPoint Presentation</vt:lpstr>
      <vt:lpstr>PowerPoint Presentation</vt:lpstr>
      <vt:lpstr>Gamma Distributions</vt:lpstr>
      <vt:lpstr>The Bacon Model (Part 1)</vt:lpstr>
      <vt:lpstr>The Bacon Model (Part 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Williams</dc:creator>
  <cp:lastModifiedBy>Jack W Williams</cp:lastModifiedBy>
  <cp:revision>601</cp:revision>
  <cp:lastPrinted>2010-09-02T16:26:05Z</cp:lastPrinted>
  <dcterms:created xsi:type="dcterms:W3CDTF">2012-02-17T21:55:00Z</dcterms:created>
  <dcterms:modified xsi:type="dcterms:W3CDTF">2018-10-07T00:46:31Z</dcterms:modified>
</cp:coreProperties>
</file>